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5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</p:sldIdLst>
  <p:sldSz cx="9144000" cy="6858000" type="screen4x3"/>
  <p:notesSz cx="6761163" cy="99425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F3C910A-9DBA-4779-A47A-E4B7EB343719}">
  <a:tblStyle styleId="{4F3C910A-9DBA-4779-A47A-E4B7EB34371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2929837" cy="498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29762" y="0"/>
            <a:ext cx="2929837" cy="498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" y="9443663"/>
            <a:ext cx="2929837" cy="498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37" cy="498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5c4a38371d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5c4a38371d_0_44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g5c4a38371d_0_44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5c4a38371d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5c4a38371d_0_103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g5c4a38371d_0_103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5c4a38371d_0_1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5c4a38371d_0_111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g5c4a38371d_0_111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5c4a38371d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5c4a38371d_0_121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g5c4a38371d_0_121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5c4a38371d_0_1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5c4a38371d_0_127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g5c4a38371d_0_127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5c4a38371d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5c4a38371d_0_134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g5c4a38371d_0_134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5c4a38371d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5c4a38371d_0_140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g5c4a38371d_0_140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5c4a38371d_0_1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5c4a38371d_0_148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g5c4a38371d_0_148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5c4a38371d_0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5c4a38371d_0_155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g5c4a38371d_0_155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5c4a38371d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5c4a38371d_0_162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g5c4a38371d_0_162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94ac9bba8_1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594ac9bba8_14_0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g594ac9bba8_14_0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5c4a38371d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5c4a38371d_0_169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g5c4a38371d_0_169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5c4a38371d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2" name="Google Shape;312;g5c4a38371d_0_184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g5c4a38371d_0_184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5c4a38371d_0_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5c4a38371d_0_194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g5c4a38371d_0_194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5c4a38371d_0_2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5c4a38371d_0_203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g5c4a38371d_0_203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5c4a38371d_0_2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5c4a38371d_0_224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g5c4a38371d_0_224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5c4a38371d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5c4a38371d_0_218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g5c4a38371d_0_218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5c4a38371d_0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5c4a38371d_0_233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g5c4a38371d_0_233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5c4a38371d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5c4a38371d_0_211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g5c4a38371d_0_211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594ac9bba8_5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594ac9bba8_5_15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g594ac9bba8_5_15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5c4cf9cac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5c4cf9cacf_0_5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g5c4cf9cacf_0_5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594ac9bba8_1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594ac9bba8_12_0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g594ac9bba8_12_0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5c4cf9cacf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5c4cf9cacf_0_11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g5c4cf9cacf_0_11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5c4cf9cacf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5c4cf9cacf_0_18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g5c4cf9cacf_0_18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5c4cf9cacf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5c4cf9cacf_0_32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7" name="Google Shape;397;g5c4cf9cacf_0_32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5c4cf9cacf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5c4cf9cacf_0_40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g5c4cf9cacf_0_40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5c4cf9cacf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Google Shape;412;g5c4cf9cacf_0_48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g5c4cf9cacf_0_48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34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5c4cf9cacf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5c4cf9cacf_0_56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g5c4cf9cacf_0_56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35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5c4cf9cacf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5c4cf9cacf_0_64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9" name="Google Shape;429;g5c4cf9cacf_0_64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36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5c4cf9cacf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5c4cf9cacf_0_72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g5c4cf9cacf_0_72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37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5c4cf9cacf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5c4cf9cacf_0_24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5" name="Google Shape;445;g5c4cf9cacf_0_24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38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5c4cf9cacf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5c4cf9cacf_0_82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g5c4cf9cacf_0_82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39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5c4a38371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5c4a38371d_0_50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g5c4a38371d_0_50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5c4cf9cacf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5c4cf9cacf_0_88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1" name="Google Shape;461;g5c4cf9cacf_0_88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40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5c4cf9cacf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5c4cf9cacf_0_98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9" name="Google Shape;469;g5c4cf9cacf_0_98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41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5c4cf9cacf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5c4cf9cacf_0_104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7" name="Google Shape;477;g5c4cf9cacf_0_104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42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g594ac9bba8_1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4" name="Google Shape;484;g594ac9bba8_11_0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5" name="Google Shape;485;g594ac9bba8_11_0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43</a:t>
            </a:fld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594ac9bba8_1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" name="Google Shape;492;g594ac9bba8_11_7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3" name="Google Shape;493;g594ac9bba8_11_7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44</a:t>
            </a:fld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594ac9bba8_1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594ac9bba8_11_14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g594ac9bba8_11_14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45</a:t>
            </a:fld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594ac9bba8_1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594ac9bba8_11_20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9" name="Google Shape;509;g594ac9bba8_11_20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46</a:t>
            </a:fld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594ac9bba8_11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594ac9bba8_11_26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7" name="Google Shape;517;g594ac9bba8_11_26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47</a:t>
            </a:fld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46245cff0b_0_14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4" name="Google Shape;524;g46245cff0b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594ac9bba8_8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594ac9bba8_8_0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" name="Google Shape;532;g594ac9bba8_8_0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49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5c4a38371d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5c4a38371d_0_62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g5c4a38371d_0_62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59b27c37f1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9" name="Google Shape;539;g59b27c37f1_1_0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0" name="Google Shape;540;g59b27c37f1_1_0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50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5c4a38371d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5c4a38371d_0_71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g5c4a38371d_0_71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5c4a38371d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5c4a38371d_0_78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g5c4a38371d_0_78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c4a38371d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5c4a38371d_0_86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g5c4a38371d_0_86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5c4a38371d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1243013"/>
            <a:ext cx="4471987" cy="33559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5c4a38371d_0_93:notes"/>
          <p:cNvSpPr txBox="1">
            <a:spLocks noGrp="1"/>
          </p:cNvSpPr>
          <p:nvPr>
            <p:ph type="body" idx="1"/>
          </p:nvPr>
        </p:nvSpPr>
        <p:spPr>
          <a:xfrm>
            <a:off x="676117" y="4784835"/>
            <a:ext cx="5409000" cy="3915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g5c4a38371d_0_93:notes"/>
          <p:cNvSpPr txBox="1">
            <a:spLocks noGrp="1"/>
          </p:cNvSpPr>
          <p:nvPr>
            <p:ph type="sldNum" idx="12"/>
          </p:nvPr>
        </p:nvSpPr>
        <p:spPr>
          <a:xfrm>
            <a:off x="3829762" y="9443663"/>
            <a:ext cx="2929800" cy="4989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de título" type="title">
  <p:cSld name="TITL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2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28" name="Google Shape;28;p2"/>
            <p:cNvCxnSpPr/>
            <p:nvPr/>
          </p:nvCxnSpPr>
          <p:spPr>
            <a:xfrm rot="10800000" flipH="1">
              <a:off x="5130830" y="4175605"/>
              <a:ext cx="4022475" cy="2682396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9" name="Google Shape;29;p2"/>
            <p:cNvCxnSpPr/>
            <p:nvPr/>
          </p:nvCxnSpPr>
          <p:spPr>
            <a:xfrm>
              <a:off x="7042707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0" name="Google Shape;30;p2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 extrusionOk="0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 extrusionOk="0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 extrusionOk="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 extrusionOk="0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34" name="Google Shape;34;p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 extrusionOk="0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 extrusionOk="0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 extrusionOk="0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 extrusionOk="0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</p:sp>
      </p:grpSp>
      <p:sp>
        <p:nvSpPr>
          <p:cNvPr id="38" name="Google Shape;38;p2"/>
          <p:cNvSpPr txBox="1"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"/>
          <p:cNvSpPr txBox="1"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2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descripción">
  <p:cSld name="Título y descripció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1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1"/>
          <p:cNvSpPr txBox="1"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1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1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1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 con descripción">
  <p:cSld name="Cita con descripción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2"/>
          <p:cNvSpPr txBox="1"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2"/>
          <p:cNvSpPr txBox="1">
            <a:spLocks noGrp="1"/>
          </p:cNvSpPr>
          <p:nvPr>
            <p:ph type="body" idx="1"/>
          </p:nvPr>
        </p:nvSpPr>
        <p:spPr>
          <a:xfrm>
            <a:off x="1101074" y="3632200"/>
            <a:ext cx="54198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103" name="Google Shape;103;p12"/>
          <p:cNvSpPr txBox="1">
            <a:spLocks noGrp="1"/>
          </p:cNvSpPr>
          <p:nvPr>
            <p:ph type="body" idx="2"/>
          </p:nvPr>
        </p:nvSpPr>
        <p:spPr>
          <a:xfrm>
            <a:off x="609598" y="4470400"/>
            <a:ext cx="6347715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2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2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2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7" name="Google Shape;107;p12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8" name="Google Shape;108;p12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rjeta de nombre">
  <p:cSld name="Tarjeta de nombre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3"/>
          <p:cNvSpPr txBox="1"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3"/>
          <p:cNvSpPr txBox="1"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13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3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3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itar la tarjeta de nombre">
  <p:cSld name="Citar la tarjeta de nombre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4"/>
          <p:cNvSpPr txBox="1"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4"/>
          <p:cNvSpPr txBox="1">
            <a:spLocks noGrp="1"/>
          </p:cNvSpPr>
          <p:nvPr>
            <p:ph type="body" idx="1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118" name="Google Shape;118;p14"/>
          <p:cNvSpPr txBox="1">
            <a:spLocks noGrp="1"/>
          </p:cNvSpPr>
          <p:nvPr>
            <p:ph type="body" idx="2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4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4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4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2" name="Google Shape;122;p14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3" name="Google Shape;123;p1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dadero o falso">
  <p:cSld name="Verdadero o falso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5"/>
          <p:cNvSpPr txBox="1"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5"/>
          <p:cNvSpPr txBox="1">
            <a:spLocks noGrp="1"/>
          </p:cNvSpPr>
          <p:nvPr>
            <p:ph type="body" idx="1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127" name="Google Shape;127;p15"/>
          <p:cNvSpPr txBox="1">
            <a:spLocks noGrp="1"/>
          </p:cNvSpPr>
          <p:nvPr>
            <p:ph type="body" idx="2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5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5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5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6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16"/>
          <p:cNvSpPr txBox="1">
            <a:spLocks noGrp="1"/>
          </p:cNvSpPr>
          <p:nvPr>
            <p:ph type="body" idx="1"/>
          </p:nvPr>
        </p:nvSpPr>
        <p:spPr>
          <a:xfrm rot="5400000">
            <a:off x="1843070" y="927120"/>
            <a:ext cx="3880773" cy="634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134" name="Google Shape;134;p16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6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6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 txBox="1">
            <a:spLocks noGrp="1"/>
          </p:cNvSpPr>
          <p:nvPr>
            <p:ph type="title"/>
          </p:nvPr>
        </p:nvSpPr>
        <p:spPr>
          <a:xfrm rot="5400000">
            <a:off x="3840993" y="2745919"/>
            <a:ext cx="5251451" cy="978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7"/>
          <p:cNvSpPr txBox="1">
            <a:spLocks noGrp="1"/>
          </p:cNvSpPr>
          <p:nvPr>
            <p:ph type="body" idx="1"/>
          </p:nvPr>
        </p:nvSpPr>
        <p:spPr>
          <a:xfrm rot="5400000">
            <a:off x="581386" y="637812"/>
            <a:ext cx="5251451" cy="5195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140" name="Google Shape;140;p17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17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17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3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46" name="Google Shape;46;p3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 txBox="1"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"/>
          <p:cNvSpPr txBox="1"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4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5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5"/>
          <p:cNvSpPr txBox="1">
            <a:spLocks noGrp="1"/>
          </p:cNvSpPr>
          <p:nvPr>
            <p:ph type="body" idx="1"/>
          </p:nvPr>
        </p:nvSpPr>
        <p:spPr>
          <a:xfrm>
            <a:off x="609600" y="2160589"/>
            <a:ext cx="3088109" cy="3880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▶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▶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▶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▶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▶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▶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▶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▶"/>
              <a:defRPr sz="1200"/>
            </a:lvl9pPr>
          </a:lstStyle>
          <a:p>
            <a:endParaRPr/>
          </a:p>
        </p:txBody>
      </p:sp>
      <p:sp>
        <p:nvSpPr>
          <p:cNvPr id="58" name="Google Shape;58;p5"/>
          <p:cNvSpPr txBox="1">
            <a:spLocks noGrp="1"/>
          </p:cNvSpPr>
          <p:nvPr>
            <p:ph type="body" idx="2"/>
          </p:nvPr>
        </p:nvSpPr>
        <p:spPr>
          <a:xfrm>
            <a:off x="3869204" y="2160590"/>
            <a:ext cx="3088110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▶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▶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▶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▶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▶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▶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▶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▶"/>
              <a:defRPr sz="1200"/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6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6"/>
          <p:cNvSpPr txBox="1"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6"/>
          <p:cNvSpPr txBox="1">
            <a:spLocks noGrp="1"/>
          </p:cNvSpPr>
          <p:nvPr>
            <p:ph type="body" idx="2"/>
          </p:nvPr>
        </p:nvSpPr>
        <p:spPr>
          <a:xfrm>
            <a:off x="609599" y="2737246"/>
            <a:ext cx="3090672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66" name="Google Shape;66;p6"/>
          <p:cNvSpPr txBox="1">
            <a:spLocks noGrp="1"/>
          </p:cNvSpPr>
          <p:nvPr>
            <p:ph type="body" idx="3"/>
          </p:nvPr>
        </p:nvSpPr>
        <p:spPr>
          <a:xfrm>
            <a:off x="3866640" y="2160983"/>
            <a:ext cx="309067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6"/>
          <p:cNvSpPr txBox="1">
            <a:spLocks noGrp="1"/>
          </p:cNvSpPr>
          <p:nvPr>
            <p:ph type="body" idx="4"/>
          </p:nvPr>
        </p:nvSpPr>
        <p:spPr>
          <a:xfrm>
            <a:off x="3866640" y="2737246"/>
            <a:ext cx="3090672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6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7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7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8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8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8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9"/>
          <p:cNvSpPr txBox="1"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9"/>
          <p:cNvSpPr txBox="1">
            <a:spLocks noGrp="1"/>
          </p:cNvSpPr>
          <p:nvPr>
            <p:ph type="body" idx="1"/>
          </p:nvPr>
        </p:nvSpPr>
        <p:spPr>
          <a:xfrm>
            <a:off x="3571275" y="514925"/>
            <a:ext cx="3386037" cy="552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▶"/>
              <a:defRPr/>
            </a:lvl9pPr>
          </a:lstStyle>
          <a:p>
            <a:endParaRPr/>
          </a:p>
        </p:txBody>
      </p:sp>
      <p:sp>
        <p:nvSpPr>
          <p:cNvPr id="83" name="Google Shape;83;p9"/>
          <p:cNvSpPr txBox="1">
            <a:spLocks noGrp="1"/>
          </p:cNvSpPr>
          <p:nvPr>
            <p:ph type="body" idx="2"/>
          </p:nvPr>
        </p:nvSpPr>
        <p:spPr>
          <a:xfrm>
            <a:off x="609599" y="2777069"/>
            <a:ext cx="2790182" cy="258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840"/>
              <a:buNone/>
              <a:defRPr sz="105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9pPr>
          </a:lstStyle>
          <a:p>
            <a:endParaRPr/>
          </a:p>
        </p:txBody>
      </p:sp>
      <p:sp>
        <p:nvSpPr>
          <p:cNvPr id="84" name="Google Shape;84;p9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9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9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0"/>
          <p:cNvSpPr txBox="1"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0"/>
          <p:cNvSpPr>
            <a:spLocks noGrp="1"/>
          </p:cNvSpPr>
          <p:nvPr>
            <p:ph type="pic" idx="2"/>
          </p:nvPr>
        </p:nvSpPr>
        <p:spPr>
          <a:xfrm>
            <a:off x="609599" y="609600"/>
            <a:ext cx="6347714" cy="3845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0" name="Google Shape;90;p10"/>
          <p:cNvSpPr txBox="1">
            <a:spLocks noGrp="1"/>
          </p:cNvSpPr>
          <p:nvPr>
            <p:ph type="body" idx="1"/>
          </p:nvPr>
        </p:nvSpPr>
        <p:spPr>
          <a:xfrm>
            <a:off x="609599" y="5367338"/>
            <a:ext cx="6347714" cy="674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91" name="Google Shape;91;p10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0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0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11" name="Google Shape;11;p1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 extrusionOk="0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" name="Google Shape;12;p1"/>
            <p:cNvCxnSpPr/>
            <p:nvPr/>
          </p:nvCxnSpPr>
          <p:spPr>
            <a:xfrm rot="10800000" flipH="1">
              <a:off x="5130830" y="4175605"/>
              <a:ext cx="4022475" cy="2682396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" name="Google Shape;13;p1"/>
            <p:cNvCxnSpPr/>
            <p:nvPr/>
          </p:nvCxnSpPr>
          <p:spPr>
            <a:xfrm>
              <a:off x="7042707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4" name="Google Shape;14;p1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 extrusionOk="0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1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 extrusionOk="0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 extrusionOk="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 extrusionOk="0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18" name="Google Shape;18;p1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 extrusionOk="0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1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 extrusionOk="0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1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 extrusionOk="0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1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1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3" name="Google Shape;23;p1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1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1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hd_H94ADZwdjfgufH6K7nVsqs-TXDZ3C/view?usp=sharing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sidneydekker.com/just-culture/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8"/>
          <p:cNvSpPr txBox="1">
            <a:spLocks noGrp="1"/>
          </p:cNvSpPr>
          <p:nvPr>
            <p:ph type="ctrTitle"/>
          </p:nvPr>
        </p:nvSpPr>
        <p:spPr>
          <a:xfrm>
            <a:off x="3811821" y="5897666"/>
            <a:ext cx="1783581" cy="652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Trebuchet MS"/>
              <a:buNone/>
            </a:pPr>
            <a:r>
              <a:rPr lang="en-GB" sz="3200"/>
              <a:t>SLIPPS</a:t>
            </a:r>
            <a:endParaRPr/>
          </a:p>
        </p:txBody>
      </p:sp>
      <p:sp>
        <p:nvSpPr>
          <p:cNvPr id="148" name="Google Shape;148;p18"/>
          <p:cNvSpPr txBox="1">
            <a:spLocks noGrp="1"/>
          </p:cNvSpPr>
          <p:nvPr>
            <p:ph type="subTitle" idx="1"/>
          </p:nvPr>
        </p:nvSpPr>
        <p:spPr>
          <a:xfrm>
            <a:off x="711125" y="2569950"/>
            <a:ext cx="6384600" cy="208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80"/>
              <a:buNone/>
            </a:pPr>
            <a:r>
              <a:rPr lang="en-GB" sz="3100">
                <a:solidFill>
                  <a:schemeClr val="accent5"/>
                </a:solidFill>
              </a:rPr>
              <a:t>Virtual Seminar: European Patient Safety Education Conference</a:t>
            </a:r>
            <a:endParaRPr sz="3100">
              <a:solidFill>
                <a:schemeClr val="accent5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80"/>
              <a:buNone/>
            </a:pPr>
            <a:r>
              <a:rPr lang="en-GB" sz="2400">
                <a:solidFill>
                  <a:srgbClr val="000000"/>
                </a:solidFill>
              </a:rPr>
              <a:t>4th June 2019</a:t>
            </a:r>
            <a:endParaRPr sz="2400">
              <a:solidFill>
                <a:srgbClr val="000000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80"/>
              <a:buNone/>
            </a:pPr>
            <a:endParaRPr sz="3100">
              <a:solidFill>
                <a:schemeClr val="accent5"/>
              </a:solidFill>
            </a:endParaRPr>
          </a:p>
        </p:txBody>
      </p:sp>
      <p:pic>
        <p:nvPicPr>
          <p:cNvPr id="149" name="Google Shape;149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7649" y="113781"/>
            <a:ext cx="1482233" cy="602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83993" y="1150033"/>
            <a:ext cx="1968978" cy="4334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97505" y="923413"/>
            <a:ext cx="1532810" cy="9826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01386" y="275305"/>
            <a:ext cx="2020870" cy="489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27002" y="5845136"/>
            <a:ext cx="2593874" cy="7409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8"/>
          <p:cNvPicPr preferRelativeResize="0"/>
          <p:nvPr/>
        </p:nvPicPr>
        <p:blipFill rotWithShape="1">
          <a:blip r:embed="rId8">
            <a:alphaModFix/>
          </a:blip>
          <a:srcRect t="5605" b="17649"/>
          <a:stretch/>
        </p:blipFill>
        <p:spPr>
          <a:xfrm>
            <a:off x="3797505" y="6013938"/>
            <a:ext cx="474787" cy="42028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pic>
        <p:nvPicPr>
          <p:cNvPr id="155" name="Google Shape;155;p1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701012" y="988271"/>
            <a:ext cx="845389" cy="70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8"/>
          <p:cNvPicPr preferRelativeResize="0"/>
          <p:nvPr/>
        </p:nvPicPr>
        <p:blipFill rotWithShape="1">
          <a:blip r:embed="rId10">
            <a:alphaModFix/>
          </a:blip>
          <a:srcRect r="48577"/>
          <a:stretch/>
        </p:blipFill>
        <p:spPr>
          <a:xfrm>
            <a:off x="827649" y="818598"/>
            <a:ext cx="1622259" cy="96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8"/>
          <p:cNvPicPr preferRelativeResize="0"/>
          <p:nvPr/>
        </p:nvPicPr>
        <p:blipFill rotWithShape="1">
          <a:blip r:embed="rId10">
            <a:alphaModFix/>
          </a:blip>
          <a:srcRect l="56657"/>
          <a:stretch/>
        </p:blipFill>
        <p:spPr>
          <a:xfrm>
            <a:off x="5173733" y="104230"/>
            <a:ext cx="1367310" cy="96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7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Student learning</a:t>
            </a:r>
            <a:endParaRPr/>
          </a:p>
        </p:txBody>
      </p:sp>
      <p:sp>
        <p:nvSpPr>
          <p:cNvPr id="230" name="Google Shape;230;p27"/>
          <p:cNvSpPr txBox="1">
            <a:spLocks noGrp="1"/>
          </p:cNvSpPr>
          <p:nvPr>
            <p:ph type="body" idx="1"/>
          </p:nvPr>
        </p:nvSpPr>
        <p:spPr>
          <a:xfrm>
            <a:off x="609600" y="1641925"/>
            <a:ext cx="6688800" cy="4399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Students often feel that there is a gap between learning about patient safety in academic and clinical settings </a:t>
            </a:r>
            <a:r>
              <a:rPr lang="en-GB" sz="1100"/>
              <a:t>(Pearson, Steven et al 2009, Cresswell et a.. 2013, Steven et al. 2014) </a:t>
            </a:r>
            <a:endParaRPr sz="11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Students learn in a variety of care organisations - but their experiences and learning are not systematically utilised </a:t>
            </a:r>
            <a:r>
              <a:rPr lang="en-GB" sz="1100"/>
              <a:t>(Tella et al. 2015a,b, 2016)</a:t>
            </a:r>
            <a:endParaRPr sz="11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Tensions exist in learning across academic, organisational and practice contexts, which can impact on students ‘emotional safety for learning’ </a:t>
            </a:r>
            <a:r>
              <a:rPr lang="en-GB" sz="1100"/>
              <a:t>(Steven et al 2014)</a:t>
            </a:r>
            <a:endParaRPr sz="11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1" name="Google Shape;23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46646" y="5492200"/>
            <a:ext cx="1520825" cy="1005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8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Student learning: reflection in and on action</a:t>
            </a:r>
            <a:endParaRPr/>
          </a:p>
        </p:txBody>
      </p:sp>
      <p:sp>
        <p:nvSpPr>
          <p:cNvPr id="238" name="Google Shape;238;p28"/>
          <p:cNvSpPr txBox="1">
            <a:spLocks noGrp="1"/>
          </p:cNvSpPr>
          <p:nvPr>
            <p:ph type="body" idx="1"/>
          </p:nvPr>
        </p:nvSpPr>
        <p:spPr>
          <a:xfrm>
            <a:off x="609600" y="2160600"/>
            <a:ext cx="6528600" cy="432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Reflecting on errors (and best practice) helps to understand complex situations and assists learning from the experience </a:t>
            </a:r>
            <a:r>
              <a:rPr lang="en-GB" sz="1100"/>
              <a:t>(Mann, Gordon, and MacLeod 2009)</a:t>
            </a:r>
            <a:r>
              <a:rPr lang="en-GB"/>
              <a:t>.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Students are in a special situation they: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Observe the ‘daily life’ of health and social care organisations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Learn as part of a team in direct contact with clients and patients 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Experience a range of events and learn from experience  –but this experience is often not utilised  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9" name="Google Shape;23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10725" y="5738925"/>
            <a:ext cx="1533525" cy="74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9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400">
                <a:solidFill>
                  <a:srgbClr val="1F4E79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-GB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haring </a:t>
            </a:r>
            <a:r>
              <a:rPr lang="en-GB" sz="4400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r>
              <a:rPr lang="en-GB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earn</a:t>
            </a:r>
            <a:r>
              <a:rPr lang="en-GB" sz="4400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GB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ng from </a:t>
            </a:r>
            <a:r>
              <a:rPr lang="en-GB" sz="4400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n-GB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ractice to improve </a:t>
            </a:r>
            <a:r>
              <a:rPr lang="en-GB" sz="4400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n-GB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atient </a:t>
            </a:r>
            <a:r>
              <a:rPr lang="en-GB" sz="4400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-GB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afety </a:t>
            </a:r>
            <a:r>
              <a:rPr lang="en-GB" sz="4400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GB" sz="4400" i="1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SLIPPS</a:t>
            </a:r>
            <a:r>
              <a:rPr lang="en-GB" sz="4400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</p:txBody>
      </p:sp>
      <p:sp>
        <p:nvSpPr>
          <p:cNvPr id="246" name="Google Shape;246;p29"/>
          <p:cNvSpPr txBox="1">
            <a:spLocks noGrp="1"/>
          </p:cNvSpPr>
          <p:nvPr>
            <p:ph type="body" idx="1"/>
          </p:nvPr>
        </p:nvSpPr>
        <p:spPr>
          <a:xfrm>
            <a:off x="609600" y="2773225"/>
            <a:ext cx="6468600" cy="3578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 dirty="0"/>
              <a:t>3 year project from September 2016- August 2019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i="1" dirty="0"/>
              <a:t>However the project website and resources will stay </a:t>
            </a:r>
            <a:r>
              <a:rPr lang="en-GB" i="1" dirty="0" smtClean="0"/>
              <a:t>available </a:t>
            </a:r>
            <a:r>
              <a:rPr lang="en-GB" i="1" dirty="0"/>
              <a:t>for a further 3 years after August 2019</a:t>
            </a:r>
            <a:endParaRPr i="1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i="1" dirty="0"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 dirty="0"/>
              <a:t>Encompassing: Educational research, innovation and collaboration  </a:t>
            </a:r>
            <a:endParaRPr dirty="0"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 dirty="0"/>
              <a:t>5 countries, 7 Higher Education Institutions and multiple Health/social care organisations are involved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47" name="Google Shape;24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89650" y="6067550"/>
            <a:ext cx="2708499" cy="53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78200" y="551100"/>
            <a:ext cx="1869930" cy="53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92525" y="6067550"/>
            <a:ext cx="1655594" cy="53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0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SLIPPS: Overall purpose</a:t>
            </a:r>
            <a:endParaRPr/>
          </a:p>
        </p:txBody>
      </p:sp>
      <p:sp>
        <p:nvSpPr>
          <p:cNvPr id="256" name="Google Shape;256;p30"/>
          <p:cNvSpPr txBox="1">
            <a:spLocks noGrp="1"/>
          </p:cNvSpPr>
          <p:nvPr>
            <p:ph type="body" idx="1"/>
          </p:nvPr>
        </p:nvSpPr>
        <p:spPr>
          <a:xfrm>
            <a:off x="609600" y="1497525"/>
            <a:ext cx="6919200" cy="4645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To draw on the untapped potential of the </a:t>
            </a:r>
            <a:r>
              <a:rPr lang="en-GB" b="1"/>
              <a:t>real</a:t>
            </a:r>
            <a:r>
              <a:rPr lang="en-GB"/>
              <a:t> ‘important learning events’ experienced by students while in practice placements.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To develop: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Educational tools and resources, and make them freely available 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Greater understandings of how witnessing or involvement in incidents influences students (and potentially future practice and culture)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Greater understanding of patient safety learning events diversity across professions, nations and health care systems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1000"/>
              </a:spcAft>
              <a:buSzPts val="1440"/>
              <a:buChar char="●"/>
            </a:pPr>
            <a:r>
              <a:rPr lang="en-GB"/>
              <a:t>High quality research into learning events, safety culture and professional working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1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SLIPPS: Important learning events </a:t>
            </a:r>
            <a:endParaRPr/>
          </a:p>
        </p:txBody>
      </p:sp>
      <p:sp>
        <p:nvSpPr>
          <p:cNvPr id="263" name="Google Shape;263;p31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Important patient safety leaning events can be described as significant events or experience in a learners’ life: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Something memorable for them, it does not need to be a major event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Something they feel strongly influenced their learning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A positive, satisfactory event 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A negative, unsatisfactory event 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4" name="Google Shape;26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59624" y="5288375"/>
            <a:ext cx="1819275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2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Key elements &amp; outputs</a:t>
            </a:r>
            <a:endParaRPr/>
          </a:p>
        </p:txBody>
      </p:sp>
      <p:sp>
        <p:nvSpPr>
          <p:cNvPr id="271" name="Google Shape;271;p32"/>
          <p:cNvSpPr txBox="1">
            <a:spLocks noGrp="1"/>
          </p:cNvSpPr>
          <p:nvPr>
            <p:ph type="body" idx="1"/>
          </p:nvPr>
        </p:nvSpPr>
        <p:spPr>
          <a:xfrm>
            <a:off x="609599" y="177014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SLIPPS Learning Event Recording Tool (SLERT)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i="1"/>
              <a:t>Dual purpose: Both data collection method and educational device, for students to both record events and reflect upon them </a:t>
            </a:r>
            <a:endParaRPr i="1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i="1"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Multi level Database of event records (Local, Transnational, Public)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Creation of educational resources to be freely available 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Simulation Scenarios 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Virtual seminars 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Website and open access Learning Centre 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3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SLIPPS project work plan</a:t>
            </a:r>
            <a:endParaRPr/>
          </a:p>
        </p:txBody>
      </p:sp>
      <p:sp>
        <p:nvSpPr>
          <p:cNvPr id="278" name="Google Shape;278;p33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79" name="Google Shape;279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925" y="1754050"/>
            <a:ext cx="8700149" cy="447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4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People </a:t>
            </a:r>
            <a:endParaRPr/>
          </a:p>
        </p:txBody>
      </p:sp>
      <p:sp>
        <p:nvSpPr>
          <p:cNvPr id="286" name="Google Shape;286;p34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87" name="Google Shape;287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38" y="1341575"/>
            <a:ext cx="9019325" cy="528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5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Places </a:t>
            </a:r>
            <a:endParaRPr/>
          </a:p>
        </p:txBody>
      </p:sp>
      <p:sp>
        <p:nvSpPr>
          <p:cNvPr id="294" name="Google Shape;294;p35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95" name="Google Shape;295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913" y="1439250"/>
            <a:ext cx="8720175" cy="485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6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SLIPPS: Ethical considerations</a:t>
            </a:r>
            <a:endParaRPr/>
          </a:p>
        </p:txBody>
      </p:sp>
      <p:sp>
        <p:nvSpPr>
          <p:cNvPr id="302" name="Google Shape;302;p36"/>
          <p:cNvSpPr txBox="1">
            <a:spLocks noGrp="1"/>
          </p:cNvSpPr>
          <p:nvPr>
            <p:ph type="body" idx="1"/>
          </p:nvPr>
        </p:nvSpPr>
        <p:spPr>
          <a:xfrm>
            <a:off x="609600" y="2160600"/>
            <a:ext cx="66189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2004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Approval granted from all participating Universities </a:t>
            </a:r>
            <a:endParaRPr/>
          </a:p>
          <a:p>
            <a:pPr marL="457200" lvl="0" indent="-32004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Permissions gained from Health care organisations</a:t>
            </a:r>
            <a:endParaRPr/>
          </a:p>
          <a:p>
            <a:pPr marL="457200" lvl="0" indent="-32004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Each partner has gained any other appropriate approvals</a:t>
            </a:r>
            <a:endParaRPr/>
          </a:p>
          <a:p>
            <a:pPr marL="457200" lvl="0" indent="-32004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Data protection issues attended to </a:t>
            </a:r>
            <a:endParaRPr/>
          </a:p>
          <a:p>
            <a:pPr marL="457200" lvl="0" indent="-32004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Students consent to LER being used in SLIPPS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19"/>
          <p:cNvPicPr preferRelativeResize="0"/>
          <p:nvPr/>
        </p:nvPicPr>
        <p:blipFill rotWithShape="1">
          <a:blip r:embed="rId3">
            <a:alphaModFix/>
          </a:blip>
          <a:srcRect l="5713" t="-17588" b="-17601"/>
          <a:stretch/>
        </p:blipFill>
        <p:spPr>
          <a:xfrm>
            <a:off x="261788" y="963825"/>
            <a:ext cx="8620426" cy="446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19"/>
          <p:cNvPicPr preferRelativeResize="0"/>
          <p:nvPr/>
        </p:nvPicPr>
        <p:blipFill rotWithShape="1">
          <a:blip r:embed="rId4">
            <a:alphaModFix/>
          </a:blip>
          <a:srcRect t="5602" b="17651"/>
          <a:stretch/>
        </p:blipFill>
        <p:spPr>
          <a:xfrm>
            <a:off x="8562936" y="6312877"/>
            <a:ext cx="474787" cy="42028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7"/>
          <p:cNvSpPr txBox="1">
            <a:spLocks noGrp="1"/>
          </p:cNvSpPr>
          <p:nvPr>
            <p:ph type="title"/>
          </p:nvPr>
        </p:nvSpPr>
        <p:spPr>
          <a:xfrm>
            <a:off x="250300" y="369325"/>
            <a:ext cx="69081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SLIPPS: Some of the types of students involved </a:t>
            </a:r>
            <a:r>
              <a:rPr lang="en-GB" sz="2400"/>
              <a:t>(actual and potential)</a:t>
            </a:r>
            <a:endParaRPr sz="2400"/>
          </a:p>
        </p:txBody>
      </p:sp>
      <p:graphicFrame>
        <p:nvGraphicFramePr>
          <p:cNvPr id="309" name="Google Shape;309;p37"/>
          <p:cNvGraphicFramePr/>
          <p:nvPr/>
        </p:nvGraphicFramePr>
        <p:xfrm>
          <a:off x="477800" y="1785075"/>
          <a:ext cx="6976425" cy="4603900"/>
        </p:xfrm>
        <a:graphic>
          <a:graphicData uri="http://schemas.openxmlformats.org/drawingml/2006/table">
            <a:tbl>
              <a:tblPr>
                <a:noFill/>
                <a:tableStyleId>{4F3C910A-9DBA-4779-A47A-E4B7EB343719}</a:tableStyleId>
              </a:tblPr>
              <a:tblGrid>
                <a:gridCol w="1315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2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4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94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4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UK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Nursing:  4 types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(Adult, Children's, Learning Disabilities, Mental Health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(pre-registration, undergraduate)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Midwifery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(Pre-registration, undergraduate)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Physiotherapy (Masters )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Finland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Nursing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(General Bachelor`s degree)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Physiotherapy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(Bachelor`s degree)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Social Services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(Bachelor`s degree, Master`s degree)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49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Spain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Nursing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(undergraduate nursing students)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Nutrition/Masters in Health Sciences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97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Italy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Nursing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(Adult)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Midwifery/Obstetrics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97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8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Norway</a:t>
                      </a:r>
                      <a:endParaRPr sz="18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Nursing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(General BSc)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Nursing (BSc) learning disabilities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2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Social work</a:t>
                      </a:r>
                      <a:endParaRPr sz="12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8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SLIPPS logic model</a:t>
            </a:r>
            <a:endParaRPr/>
          </a:p>
        </p:txBody>
      </p:sp>
      <p:pic>
        <p:nvPicPr>
          <p:cNvPr id="316" name="Google Shape;31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200" y="1908224"/>
            <a:ext cx="8653425" cy="3041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04595" y="5055895"/>
            <a:ext cx="1329025" cy="157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9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SLIPPS Learning centre</a:t>
            </a:r>
            <a:br>
              <a:rPr lang="en-GB"/>
            </a:br>
            <a:r>
              <a:rPr lang="en-GB"/>
              <a:t> </a:t>
            </a:r>
            <a:r>
              <a:rPr lang="en-GB" sz="2400"/>
              <a:t>https://www.slipps.eu/</a:t>
            </a:r>
            <a:endParaRPr sz="2400"/>
          </a:p>
        </p:txBody>
      </p:sp>
      <p:pic>
        <p:nvPicPr>
          <p:cNvPr id="324" name="Google Shape;32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" y="2235296"/>
            <a:ext cx="5618575" cy="361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24075" y="2122103"/>
            <a:ext cx="1952625" cy="1578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17950" y="3094346"/>
            <a:ext cx="1952625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0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 summary</a:t>
            </a:r>
            <a:endParaRPr/>
          </a:p>
        </p:txBody>
      </p:sp>
      <p:pic>
        <p:nvPicPr>
          <p:cNvPr id="333" name="Google Shape;333;p40"/>
          <p:cNvPicPr preferRelativeResize="0"/>
          <p:nvPr/>
        </p:nvPicPr>
        <p:blipFill rotWithShape="1">
          <a:blip r:embed="rId3">
            <a:alphaModFix/>
          </a:blip>
          <a:srcRect t="-3434" r="19903"/>
          <a:stretch/>
        </p:blipFill>
        <p:spPr>
          <a:xfrm>
            <a:off x="6390400" y="1776537"/>
            <a:ext cx="2594999" cy="3304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7125" y="2021300"/>
            <a:ext cx="6250424" cy="353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1"/>
          <p:cNvSpPr txBox="1">
            <a:spLocks noGrp="1"/>
          </p:cNvSpPr>
          <p:nvPr>
            <p:ph type="title"/>
          </p:nvPr>
        </p:nvSpPr>
        <p:spPr>
          <a:xfrm>
            <a:off x="609600" y="329275"/>
            <a:ext cx="6347700" cy="797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References (1) </a:t>
            </a:r>
            <a:endParaRPr/>
          </a:p>
        </p:txBody>
      </p:sp>
      <p:sp>
        <p:nvSpPr>
          <p:cNvPr id="341" name="Google Shape;341;p41"/>
          <p:cNvSpPr txBox="1">
            <a:spLocks noGrp="1"/>
          </p:cNvSpPr>
          <p:nvPr>
            <p:ph type="body" idx="1"/>
          </p:nvPr>
        </p:nvSpPr>
        <p:spPr>
          <a:xfrm>
            <a:off x="420500" y="986925"/>
            <a:ext cx="7318500" cy="5054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Asensi-Vicente J, Jiménez-Ruiz I, Vizcaya-Moreno MF. Medication Errors Involving Nursing Students: A Systematic Review. Nurse Educator. 2018;43(5):E1-E5. doi:10.1097/NNE.0000000000000481.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Bagnasco A, Timmins F, de Vries JMA, Aleo G, Zanini M, Catania G, Sasso L. Understanding and addressing missed care in clinical placements - implications for nursing students and nurse educators. Nurse Education Today, 2017; 56: 1-5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Bagnasco A, Pagnucci N, Tolotti A, et al. (2014) The role of simulation in developing communication and gestural skills in medical students. BMC Medical Education 14: 106.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Bagnasco A, Tibaldi L, Chirone P, et al. (2010) Patient safety culture: An Italian experience. Journal of Clinical Nursing 20(7–8): 1188–1195.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Bradley F, Steven A, and Ashcroft DM (2011) Learning about patient safety: recognizing the importance of the hidden curriculum in pharmacy education. American Journal of Pharmaceutical Education 2011; 75 (7) 1-7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Cresswell, K, Howe, A,  Steven, A, Smith, P, Ashcroft, D, Fairhurst, K, Bradley, F,  Magnusson, C, McArthur, M, Pearson P and Sheikh A (2013) Patient safety in healthcare pre-registration educational curricula: multiple case study-based investigations of eight medicine, nursing, pharmacy and physiotherapy university courses, BMJ Quality &amp; Safety, doi:10.1136/bmjqs-2013-001905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Liukka M, Hupli M and Turunen H (2018) How transformational leadership appears in action with adverse events? A study for Finnish nurse manager. Journal of Nursing Management 26: 639–646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Mann, K., J. Gordon, and A. MacLeod. 2009. “Reflection and Reflective Practice in Health Professions Education: A Systematic Review.” Advances in Health Sciences Education 14 (4): 595–621.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Marvi Langari MN, Tella S, Smith N-J, Turunen H. Self-Assessment of Patient Safety Competence: A Questionnaire Survey of Final Year British and Finnish Pre-Registration Nursing Students. International Journal of Caring Sciences. 2017;10(3):1212-1223.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2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2"/>
          <p:cNvSpPr txBox="1">
            <a:spLocks noGrp="1"/>
          </p:cNvSpPr>
          <p:nvPr>
            <p:ph type="title"/>
          </p:nvPr>
        </p:nvSpPr>
        <p:spPr>
          <a:xfrm>
            <a:off x="539525" y="609600"/>
            <a:ext cx="6347700" cy="737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References (2)</a:t>
            </a:r>
            <a:endParaRPr/>
          </a:p>
        </p:txBody>
      </p:sp>
      <p:sp>
        <p:nvSpPr>
          <p:cNvPr id="348" name="Google Shape;348;p42"/>
          <p:cNvSpPr txBox="1">
            <a:spLocks noGrp="1"/>
          </p:cNvSpPr>
          <p:nvPr>
            <p:ph type="body" idx="1"/>
          </p:nvPr>
        </p:nvSpPr>
        <p:spPr>
          <a:xfrm>
            <a:off x="609600" y="1439750"/>
            <a:ext cx="7469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Pearson, P., Steven, A., Howe, A., Sheikh, A., Ashcroft, D., Smith, P., 2010. Learning about patient safety: organizational context and culture in the education of health care professionals. Journal of Health Services Research &amp; Policy 15, 4–10.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Pearson P, Steven A, Howe A, Sheikh A, Ashcroft D, Smith P on behalf of the Patient Safety Education Study Group  (2010) Learning about patient safety: organisational context and culture in the education of health care professionals, Journal of Health Services Research &amp; Policy,15(Supplement 1): 4—10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Saarikoski, M., Kaila, P., Lambrinou, E., Pérez Cañaveras, R. M., Tichelaar, E., Tomietto, M., &amp; Warne, T.  Students’ experiences of cooperation with nurse teacher during their clinical placements: An empirical study in a Western European context. Nurse Education in Practice. 2013;13(2):78-82.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Sahlström M, Partanen P, Azimirad M, Selander T, Turunen H. (2019) Patient participation in patient safety—An exploration of promoting factors. Journal of Nursing Management 27(1):84–92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Steven, A; Magnusson, C; Smith, P; Pearson, P H. (2014) Patient safety in nursing education: Contexts, tensions and feeling safe to learn, Nurse Education Today, 34, 277-284 http://dx.doi.org/10.1016/j.nedt.2013.04.025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Steven A., Tella S., Turunen H., Vizcaya-Moreno M.F., Pérez-Cañaveras R.M., Porras J., Bagnasco A, Sasso L., Myhre K, Sara-aho A., Ringstad Ø., Pearson P. (2019) Shared Learning from National to International Contexts: A Research and Innovation Collaboration to Enhance Education for Patient Safety.” Journal of Research in Nursing 24, no. 3–4 (June 2019): 149–64. doi:10.1177/1744987118824628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Stewart, J., 2008. To call or not to call: a judgement of risk by pre-registration house officers. Medical education 42, 938–944.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1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3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References (3)</a:t>
            </a:r>
            <a:endParaRPr/>
          </a:p>
        </p:txBody>
      </p:sp>
      <p:sp>
        <p:nvSpPr>
          <p:cNvPr id="355" name="Google Shape;355;p43"/>
          <p:cNvSpPr txBox="1">
            <a:spLocks noGrp="1"/>
          </p:cNvSpPr>
          <p:nvPr>
            <p:ph type="body" idx="1"/>
          </p:nvPr>
        </p:nvSpPr>
        <p:spPr>
          <a:xfrm>
            <a:off x="609600" y="1397400"/>
            <a:ext cx="7049400" cy="4644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048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Tella S; Smith N-J; Partanena P ; Turunen H (2016) Work placements as learning environments for patient safety: Finnish and British preregistration nursing students’ important learning events Journal of Vocational Education and Training, 2016 VOL . 68, NO . 1, 51–69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Tella S, Smith N, Partanen P, Jamookeeah D, Lamidi M, Turunen H. Learning to ensure patient safety in clinical settings: comparing Finnish and British nursing students’ perceptions. </a:t>
            </a:r>
            <a:r>
              <a:rPr lang="en-GB" sz="12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Journal of Clinical Nursing (John Wiley &amp; Sons, Inc)</a:t>
            </a: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2015;24(19-20):2954-2964. doi:10.1111/jocn.12914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Tella S, Smith N-J, Partanen P, Turunen H. Learning Patient Safety in Academic Settings: A Comparative Study of Finnish and British Nursing Students’ Perceptions. </a:t>
            </a:r>
            <a:r>
              <a:rPr lang="en-GB" sz="1200" i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Worldviews on Evidence-Based Nursing</a:t>
            </a: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2015;12(3):154-164. doi:10.1111/wvn.12088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Turunen H, Partanen P, Kvist T, Miettinen M, Vehviläinen JK. Patient safety culture in acute care: A web-based survey of nurse managers’ and registered nurses’ views in four Finnish hospitals. International Journal of Nursing Practice 2013;19(6):609-617. doi:10.1111/ijn.12112.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Ringstad Ø. Understanding through experience: information, experience and understanding in clinical rehabilitation practice. Disability &amp; Rehabilitation. 2014;36(12):978-986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2004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40"/>
              <a:buFont typeface="Arial"/>
              <a:buChar char="▶"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Vizcaya-Moreno MF, Pérez-Cañaveras RM, De Juan J, Saarikoski M. Development and psychometric testing of the clinical learning environment, supervision and nurse teacher evaluation scale (CLES+T): The Spanish version. International Journal of Nursing Studies. 2015;52(1):361-367</a:t>
            </a: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44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Contact</a:t>
            </a:r>
            <a:endParaRPr/>
          </a:p>
        </p:txBody>
      </p:sp>
      <p:sp>
        <p:nvSpPr>
          <p:cNvPr id="362" name="Google Shape;362;p44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lnSpc>
                <a:spcPct val="12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Associate Prof Dr Alison Steven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Department of Nursing, Midwifery and Health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Faculty of Health and Life Sciences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Northumbria University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Google Shape;368;p45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1825" y="1285875"/>
            <a:ext cx="5686425" cy="428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45"/>
          <p:cNvPicPr preferRelativeResize="0"/>
          <p:nvPr/>
        </p:nvPicPr>
        <p:blipFill rotWithShape="1">
          <a:blip r:embed="rId5">
            <a:alphaModFix/>
          </a:blip>
          <a:srcRect t="5602" b="17651"/>
          <a:stretch/>
        </p:blipFill>
        <p:spPr>
          <a:xfrm>
            <a:off x="8562936" y="6312877"/>
            <a:ext cx="474787" cy="42028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46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46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77" name="Google Shape;377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0"/>
          <p:cNvSpPr txBox="1">
            <a:spLocks noGrp="1"/>
          </p:cNvSpPr>
          <p:nvPr>
            <p:ph type="title"/>
          </p:nvPr>
        </p:nvSpPr>
        <p:spPr>
          <a:xfrm>
            <a:off x="3930600" y="127500"/>
            <a:ext cx="3569100" cy="18045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980000"/>
                </a:solidFill>
                <a:latin typeface="Calibri"/>
                <a:ea typeface="Calibri"/>
                <a:cs typeface="Calibri"/>
                <a:sym typeface="Calibri"/>
              </a:rPr>
              <a:t>Whilst watching and listening to the presentations</a:t>
            </a:r>
            <a:endParaRPr/>
          </a:p>
        </p:txBody>
      </p:sp>
      <p:sp>
        <p:nvSpPr>
          <p:cNvPr id="171" name="Google Shape;171;p20"/>
          <p:cNvSpPr txBox="1">
            <a:spLocks noGrp="1"/>
          </p:cNvSpPr>
          <p:nvPr>
            <p:ph type="body" idx="1"/>
          </p:nvPr>
        </p:nvSpPr>
        <p:spPr>
          <a:xfrm>
            <a:off x="410800" y="2112725"/>
            <a:ext cx="7659600" cy="4265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GB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 about how you could apply the issues raised to you, your roles and responsibilities and your work context.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GB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may include those who directly work in health and social care, working with patients and their families, such as students, nurses, midwives, medical staff, physiotherapists and social workers.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GB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Educationalists who contribute to the education of health and social care staff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GB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Health care organisations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GB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Higher Education organisations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GB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Researchers</a:t>
            </a:r>
            <a:endParaRPr sz="2200"/>
          </a:p>
        </p:txBody>
      </p:sp>
      <p:pic>
        <p:nvPicPr>
          <p:cNvPr id="172" name="Google Shape;17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3574" y="502775"/>
            <a:ext cx="3167025" cy="105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0"/>
          <p:cNvPicPr preferRelativeResize="0"/>
          <p:nvPr/>
        </p:nvPicPr>
        <p:blipFill rotWithShape="1">
          <a:blip r:embed="rId4">
            <a:alphaModFix/>
          </a:blip>
          <a:srcRect t="5602" b="17651"/>
          <a:stretch/>
        </p:blipFill>
        <p:spPr>
          <a:xfrm>
            <a:off x="8562936" y="6312877"/>
            <a:ext cx="474787" cy="42028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47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" name="Google Shape;384;p47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85" name="Google Shape;385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48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2" name="Google Shape;392;p48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93" name="Google Shape;393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800" y="0"/>
            <a:ext cx="9194800" cy="689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49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49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01" name="Google Shape;401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800" y="0"/>
            <a:ext cx="9194800" cy="689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50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50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09" name="Google Shape;409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800" y="0"/>
            <a:ext cx="9194800" cy="689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51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6" name="Google Shape;416;p51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17" name="Google Shape;417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800" y="0"/>
            <a:ext cx="9194800" cy="689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2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" name="Google Shape;424;p52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25" name="Google Shape;425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800" y="0"/>
            <a:ext cx="9194800" cy="689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53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2" name="Google Shape;432;p53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33" name="Google Shape;433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800" y="0"/>
            <a:ext cx="9267600" cy="695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54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0" name="Google Shape;440;p54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41" name="Google Shape;441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80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55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55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49" name="Google Shape;449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800" y="0"/>
            <a:ext cx="9194800" cy="689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56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6" name="Google Shape;456;p56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57" name="Google Shape;457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800" y="0"/>
            <a:ext cx="9194800" cy="689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1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>
                <a:solidFill>
                  <a:srgbClr val="1F4E79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-GB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haring </a:t>
            </a:r>
            <a:r>
              <a:rPr lang="en-GB" sz="4400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r>
              <a:rPr lang="en-GB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earn</a:t>
            </a:r>
            <a:r>
              <a:rPr lang="en-GB" sz="4400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-GB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ng from </a:t>
            </a:r>
            <a:r>
              <a:rPr lang="en-GB" sz="4400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n-GB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ractice to improve </a:t>
            </a:r>
            <a:r>
              <a:rPr lang="en-GB" sz="4400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n-GB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atient </a:t>
            </a:r>
            <a:r>
              <a:rPr lang="en-GB" sz="4400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lang="en-GB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afety </a:t>
            </a:r>
            <a:r>
              <a:rPr lang="en-GB" sz="4400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GB" sz="4400" i="1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SLIPPS</a:t>
            </a:r>
            <a:r>
              <a:rPr lang="en-GB" sz="4400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endParaRPr/>
          </a:p>
        </p:txBody>
      </p:sp>
      <p:sp>
        <p:nvSpPr>
          <p:cNvPr id="180" name="Google Shape;180;p21"/>
          <p:cNvSpPr txBox="1">
            <a:spLocks noGrp="1"/>
          </p:cNvSpPr>
          <p:nvPr>
            <p:ph type="body" idx="1"/>
          </p:nvPr>
        </p:nvSpPr>
        <p:spPr>
          <a:xfrm>
            <a:off x="609600" y="3143672"/>
            <a:ext cx="6347700" cy="2897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4000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Project overview</a:t>
            </a:r>
            <a:endParaRPr sz="4000">
              <a:solidFill>
                <a:srgbClr val="2E75B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 sz="4000">
              <a:solidFill>
                <a:srgbClr val="2E75B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4000">
                <a:solidFill>
                  <a:srgbClr val="2E75B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Assoc. Prof Alison Steven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(SLIPPS Lead)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 sz="4000">
              <a:solidFill>
                <a:srgbClr val="2E75B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1" name="Google Shape;18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7299" y="4257200"/>
            <a:ext cx="1881901" cy="22312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0275" y="5864300"/>
            <a:ext cx="2370325" cy="77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76924" y="609599"/>
            <a:ext cx="2242650" cy="64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57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57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65" name="Google Shape;465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800" y="0"/>
            <a:ext cx="9194800" cy="689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58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2" name="Google Shape;472;p58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73" name="Google Shape;473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800" y="0"/>
            <a:ext cx="9194800" cy="689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59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0" name="Google Shape;480;p59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81" name="Google Shape;481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800" y="0"/>
            <a:ext cx="9194800" cy="689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60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Thinking about what we can learn for the future...</a:t>
            </a:r>
            <a:endParaRPr/>
          </a:p>
        </p:txBody>
      </p:sp>
      <p:sp>
        <p:nvSpPr>
          <p:cNvPr id="488" name="Google Shape;488;p60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work we have presented started with recognising the scale of the burden of patient safety on countries, systems, organisations, staff, patients and their families and also students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might want to remind yourself of the scale of the issue in your own setting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89" name="Google Shape;489;p60"/>
          <p:cNvPicPr preferRelativeResize="0"/>
          <p:nvPr/>
        </p:nvPicPr>
        <p:blipFill rotWithShape="1">
          <a:blip r:embed="rId3">
            <a:alphaModFix/>
          </a:blip>
          <a:srcRect t="5602" b="17651"/>
          <a:stretch/>
        </p:blipFill>
        <p:spPr>
          <a:xfrm>
            <a:off x="8562936" y="6312877"/>
            <a:ext cx="474787" cy="42028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61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6" name="Google Shape;496;p61"/>
          <p:cNvSpPr txBox="1">
            <a:spLocks noGrp="1"/>
          </p:cNvSpPr>
          <p:nvPr>
            <p:ph type="body" idx="1"/>
          </p:nvPr>
        </p:nvSpPr>
        <p:spPr>
          <a:xfrm>
            <a:off x="609600" y="2075751"/>
            <a:ext cx="6347700" cy="3965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Many people focus on the absence of accidents and incidents (or an acceptable level of risk). This can be thought of as Safety 1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most of the time people get healthcare </a:t>
            </a:r>
            <a:r>
              <a:rPr lang="en-GB" sz="28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right</a:t>
            </a:r>
            <a:endParaRPr sz="28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 about a good example of care you have encountered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7" name="Google Shape;497;p61"/>
          <p:cNvPicPr preferRelativeResize="0"/>
          <p:nvPr/>
        </p:nvPicPr>
        <p:blipFill rotWithShape="1">
          <a:blip r:embed="rId3">
            <a:alphaModFix/>
          </a:blip>
          <a:srcRect t="5602" b="17651"/>
          <a:stretch/>
        </p:blipFill>
        <p:spPr>
          <a:xfrm>
            <a:off x="8562936" y="6312877"/>
            <a:ext cx="474787" cy="42028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62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4" name="Google Shape;504;p62"/>
          <p:cNvSpPr txBox="1">
            <a:spLocks noGrp="1"/>
          </p:cNvSpPr>
          <p:nvPr>
            <p:ph type="body" idx="1"/>
          </p:nvPr>
        </p:nvSpPr>
        <p:spPr>
          <a:xfrm>
            <a:off x="609600" y="991803"/>
            <a:ext cx="6347700" cy="5049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Professor Erik Hollnagel developed the idea of Safety 2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focuses on ensuring that we focus on the positive – that as many things as possible go right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the SLIPPS work students have thought about good practice as well as errors and near misses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They have unpicked and reviewed their thoughts with each other. Can you do this with a colleague?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5" name="Google Shape;505;p62"/>
          <p:cNvPicPr preferRelativeResize="0"/>
          <p:nvPr/>
        </p:nvPicPr>
        <p:blipFill rotWithShape="1">
          <a:blip r:embed="rId3">
            <a:alphaModFix/>
          </a:blip>
          <a:srcRect t="5602" b="17651"/>
          <a:stretch/>
        </p:blipFill>
        <p:spPr>
          <a:xfrm>
            <a:off x="8562936" y="6312877"/>
            <a:ext cx="474787" cy="42028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63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" name="Google Shape;512;p63"/>
          <p:cNvSpPr txBox="1">
            <a:spLocks noGrp="1"/>
          </p:cNvSpPr>
          <p:nvPr>
            <p:ph type="body" idx="1"/>
          </p:nvPr>
        </p:nvSpPr>
        <p:spPr>
          <a:xfrm>
            <a:off x="609600" y="1072350"/>
            <a:ext cx="6347700" cy="4968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/>
              <a:t>Students in SLIPPS have also talked about their feelings when they encounter mistakes or near misses</a:t>
            </a:r>
            <a:endParaRPr sz="24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/>
              <a:t>How do you feel when a mistake happens?</a:t>
            </a:r>
            <a:endParaRPr sz="24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/>
              <a:t>In our work we have tried to use mistakes as well as good practice to learn from and strengthen systems</a:t>
            </a:r>
            <a:endParaRPr sz="24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/>
              <a:t>How might you do this?</a:t>
            </a:r>
            <a:endParaRPr sz="24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/>
              <a:t>How could your organisation / unit support you in learning from mistakes and from good practice?</a:t>
            </a:r>
            <a:endParaRPr sz="24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/>
              <a:t>Who might you need to speak to about this?</a:t>
            </a:r>
            <a:endParaRPr sz="2400"/>
          </a:p>
        </p:txBody>
      </p:sp>
      <p:pic>
        <p:nvPicPr>
          <p:cNvPr id="513" name="Google Shape;513;p63"/>
          <p:cNvPicPr preferRelativeResize="0"/>
          <p:nvPr/>
        </p:nvPicPr>
        <p:blipFill rotWithShape="1">
          <a:blip r:embed="rId3">
            <a:alphaModFix/>
          </a:blip>
          <a:srcRect t="5602" b="17651"/>
          <a:stretch/>
        </p:blipFill>
        <p:spPr>
          <a:xfrm>
            <a:off x="8562936" y="6312877"/>
            <a:ext cx="474787" cy="42028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64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0" name="Google Shape;520;p64"/>
          <p:cNvSpPr txBox="1">
            <a:spLocks noGrp="1"/>
          </p:cNvSpPr>
          <p:nvPr>
            <p:ph type="body" idx="1"/>
          </p:nvPr>
        </p:nvSpPr>
        <p:spPr>
          <a:xfrm>
            <a:off x="684425" y="340652"/>
            <a:ext cx="6347700" cy="459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/>
              <a:t>A recent idea which has emerged recently  is the Restorative Just Culture </a:t>
            </a:r>
            <a:r>
              <a:rPr lang="en-GB" sz="2400" u="sng">
                <a:solidFill>
                  <a:schemeClr val="hlink"/>
                </a:solidFill>
                <a:hlinkClick r:id="rId3"/>
              </a:rPr>
              <a:t>http://sidneydekker.com/just-culture/</a:t>
            </a:r>
            <a:r>
              <a:rPr lang="en-GB" sz="2400"/>
              <a:t> </a:t>
            </a:r>
            <a:endParaRPr sz="24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/>
              <a:t>This takes seriously the needs of all the people who might be hurt by an error</a:t>
            </a:r>
            <a:endParaRPr sz="24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/>
              <a:t>Who might these be?</a:t>
            </a:r>
            <a:endParaRPr sz="24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/>
              <a:t>As well as patients and their families you might be considering staff, managers and students.</a:t>
            </a:r>
            <a:endParaRPr sz="24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/>
              <a:t>Each person hurt by an error needs to feel that their story is valued. </a:t>
            </a:r>
            <a:endParaRPr sz="24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/>
              <a:t>And as we have done for students in SLIPPS, we need to listen and learn, and become more confident in sharing what we have learned</a:t>
            </a:r>
            <a:endParaRPr sz="24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21" name="Google Shape;521;p64"/>
          <p:cNvPicPr preferRelativeResize="0"/>
          <p:nvPr/>
        </p:nvPicPr>
        <p:blipFill rotWithShape="1">
          <a:blip r:embed="rId4">
            <a:alphaModFix/>
          </a:blip>
          <a:srcRect t="5602" b="17651"/>
          <a:stretch/>
        </p:blipFill>
        <p:spPr>
          <a:xfrm>
            <a:off x="8562936" y="6312877"/>
            <a:ext cx="474787" cy="42028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push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65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6618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Font typeface="Trebuchet MS"/>
              <a:buNone/>
            </a:pPr>
            <a:r>
              <a:rPr lang="en-GB" sz="3000">
                <a:solidFill>
                  <a:schemeClr val="accent5"/>
                </a:solidFill>
              </a:rPr>
              <a:t>Reflect on what you have learned: </a:t>
            </a:r>
            <a:endParaRPr sz="3000"/>
          </a:p>
        </p:txBody>
      </p:sp>
      <p:sp>
        <p:nvSpPr>
          <p:cNvPr id="527" name="Google Shape;527;p65"/>
          <p:cNvSpPr txBox="1">
            <a:spLocks noGrp="1"/>
          </p:cNvSpPr>
          <p:nvPr>
            <p:ph type="body" idx="1"/>
          </p:nvPr>
        </p:nvSpPr>
        <p:spPr>
          <a:xfrm>
            <a:off x="464350" y="1337625"/>
            <a:ext cx="7149000" cy="436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b="1"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en-GB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Reflect on your daily activity: have you ever not been able to ensure safe and high quality care? 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en-GB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Which activities did you leave undone? 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en-GB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Were these activities systematically left undone or postponed?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rabicPeriod"/>
            </a:pPr>
            <a:r>
              <a:rPr lang="en-GB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were the main reasons that induced you to postpone or leave undone the activities?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8" name="Google Shape;528;p65"/>
          <p:cNvPicPr preferRelativeResize="0"/>
          <p:nvPr/>
        </p:nvPicPr>
        <p:blipFill rotWithShape="1">
          <a:blip r:embed="rId3">
            <a:alphaModFix/>
          </a:blip>
          <a:srcRect t="5602" b="17651"/>
          <a:stretch/>
        </p:blipFill>
        <p:spPr>
          <a:xfrm>
            <a:off x="8562936" y="6312877"/>
            <a:ext cx="474787" cy="42028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66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347700" cy="1638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980000"/>
                </a:solidFill>
              </a:rPr>
              <a:t>Next, please think about how you / we as a teacher, as a student, as a manager, as a leader, as a nurse, as a physician and so on, can promote patient safety?</a:t>
            </a:r>
            <a:endParaRPr sz="2400">
              <a:solidFill>
                <a:srgbClr val="980000"/>
              </a:solidFill>
            </a:endParaRPr>
          </a:p>
        </p:txBody>
      </p:sp>
      <p:sp>
        <p:nvSpPr>
          <p:cNvPr id="535" name="Google Shape;535;p66"/>
          <p:cNvSpPr txBox="1">
            <a:spLocks noGrp="1"/>
          </p:cNvSpPr>
          <p:nvPr>
            <p:ph type="body" idx="1"/>
          </p:nvPr>
        </p:nvSpPr>
        <p:spPr>
          <a:xfrm>
            <a:off x="609600" y="2331650"/>
            <a:ext cx="6865200" cy="4191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dirty="0"/>
              <a:t>What would be the next phase in patient safety education to learn from excellence?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dirty="0"/>
              <a:t>How does a positive climate at your work place affect patient safety?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dirty="0"/>
              <a:t>How we can care for those who care and what is the connection with patient safety</a:t>
            </a:r>
            <a:r>
              <a:rPr lang="en-GB" dirty="0" smtClean="0"/>
              <a:t>? You might consider:</a:t>
            </a:r>
            <a:endParaRPr dirty="0"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▶"/>
            </a:pPr>
            <a:r>
              <a:rPr lang="en-GB" dirty="0"/>
              <a:t>Teamwork and multiprofessional working</a:t>
            </a:r>
            <a:endParaRPr dirty="0"/>
          </a:p>
          <a:p>
            <a:pPr marL="457200" lvl="0" indent="-320040" algn="l" rtl="0">
              <a:spcBef>
                <a:spcPts val="0"/>
              </a:spcBef>
              <a:spcAft>
                <a:spcPts val="0"/>
              </a:spcAft>
              <a:buSzPts val="1440"/>
              <a:buChar char="▶"/>
            </a:pPr>
            <a:r>
              <a:rPr lang="en-GB" dirty="0"/>
              <a:t>Management and leadership</a:t>
            </a:r>
            <a:endParaRPr dirty="0"/>
          </a:p>
          <a:p>
            <a:pPr marL="457200" lvl="0" indent="-320040" algn="l" rtl="0">
              <a:spcBef>
                <a:spcPts val="0"/>
              </a:spcBef>
              <a:spcAft>
                <a:spcPts val="0"/>
              </a:spcAft>
              <a:buSzPts val="1440"/>
              <a:buChar char="▶"/>
            </a:pPr>
            <a:r>
              <a:rPr lang="en-GB" dirty="0"/>
              <a:t>Good attitude</a:t>
            </a:r>
            <a:endParaRPr dirty="0"/>
          </a:p>
          <a:p>
            <a:pPr marL="457200" lvl="0" indent="-320040" algn="l" rtl="0">
              <a:spcBef>
                <a:spcPts val="0"/>
              </a:spcBef>
              <a:spcAft>
                <a:spcPts val="0"/>
              </a:spcAft>
              <a:buSzPts val="1440"/>
              <a:buChar char="▶"/>
            </a:pPr>
            <a:r>
              <a:rPr lang="en-GB" dirty="0"/>
              <a:t>Skills and resources</a:t>
            </a:r>
            <a:endParaRPr dirty="0"/>
          </a:p>
          <a:p>
            <a:pPr marL="457200" lvl="0" indent="-320040" algn="l" rtl="0">
              <a:spcBef>
                <a:spcPts val="0"/>
              </a:spcBef>
              <a:spcAft>
                <a:spcPts val="0"/>
              </a:spcAft>
              <a:buSzPts val="1440"/>
              <a:buChar char="▶"/>
            </a:pPr>
            <a:r>
              <a:rPr lang="en-GB" dirty="0"/>
              <a:t>Responsibilities</a:t>
            </a:r>
            <a:endParaRPr dirty="0"/>
          </a:p>
          <a:p>
            <a:pPr marL="457200" lvl="0" indent="-320040" algn="l" rtl="0">
              <a:spcBef>
                <a:spcPts val="0"/>
              </a:spcBef>
              <a:spcAft>
                <a:spcPts val="0"/>
              </a:spcAft>
              <a:buSzPts val="1440"/>
              <a:buChar char="▶"/>
            </a:pPr>
            <a:r>
              <a:rPr lang="en-GB" dirty="0"/>
              <a:t>Patient </a:t>
            </a:r>
            <a:r>
              <a:rPr lang="en-GB" dirty="0" smtClean="0"/>
              <a:t>centred </a:t>
            </a:r>
            <a:r>
              <a:rPr lang="en-GB" dirty="0"/>
              <a:t>care</a:t>
            </a:r>
            <a:endParaRPr dirty="0"/>
          </a:p>
        </p:txBody>
      </p:sp>
      <p:pic>
        <p:nvPicPr>
          <p:cNvPr id="536" name="Google Shape;536;p66"/>
          <p:cNvPicPr preferRelativeResize="0"/>
          <p:nvPr/>
        </p:nvPicPr>
        <p:blipFill rotWithShape="1">
          <a:blip r:embed="rId3">
            <a:alphaModFix/>
          </a:blip>
          <a:srcRect t="5602" b="17651"/>
          <a:stretch/>
        </p:blipFill>
        <p:spPr>
          <a:xfrm>
            <a:off x="8562936" y="6312877"/>
            <a:ext cx="474787" cy="42028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2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Context: Harm and burden</a:t>
            </a:r>
            <a:endParaRPr/>
          </a:p>
        </p:txBody>
      </p:sp>
      <p:sp>
        <p:nvSpPr>
          <p:cNvPr id="190" name="Google Shape;190;p22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Around 1 in 10 patients in high income countries suffer harm - nearly 50% are avoidable (WHO)</a:t>
            </a:r>
            <a:endParaRPr/>
          </a:p>
          <a:p>
            <a:pPr marL="457200" lvl="0" indent="-320040" algn="l" rtl="0">
              <a:spcBef>
                <a:spcPts val="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There is a 1 in 300 chance of a patient being harmed during health care (WHO)</a:t>
            </a:r>
            <a:endParaRPr/>
          </a:p>
          <a:p>
            <a:pPr marL="457200" lvl="0" indent="-320040" algn="l" rtl="0">
              <a:spcBef>
                <a:spcPts val="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 Hospital infections affect 14 of every 100 patients admitted to hospital </a:t>
            </a:r>
            <a:endParaRPr/>
          </a:p>
          <a:p>
            <a:pPr marL="457200" lvl="0" indent="-320040" algn="l" rtl="0">
              <a:spcBef>
                <a:spcPts val="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 Administration errors -  Account for up to half of all medical errors in primary care</a:t>
            </a:r>
            <a:endParaRPr/>
          </a:p>
          <a:p>
            <a:pPr marL="457200" lvl="0" indent="-320040" algn="l" rtl="0">
              <a:spcBef>
                <a:spcPts val="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 Patient Harm - 14th leading cause of global disease burden comparable with diseases like tuberculosis and malaria 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1" name="Google Shape;19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9699" y="5348450"/>
            <a:ext cx="17145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p67"/>
          <p:cNvSpPr txBox="1">
            <a:spLocks noGrp="1"/>
          </p:cNvSpPr>
          <p:nvPr>
            <p:ph type="title"/>
          </p:nvPr>
        </p:nvSpPr>
        <p:spPr>
          <a:xfrm>
            <a:off x="609598" y="2700868"/>
            <a:ext cx="6347700" cy="1826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Thank you!</a:t>
            </a:r>
            <a:endParaRPr/>
          </a:p>
        </p:txBody>
      </p:sp>
      <p:sp>
        <p:nvSpPr>
          <p:cNvPr id="543" name="Google Shape;543;p67"/>
          <p:cNvSpPr txBox="1">
            <a:spLocks noGrp="1"/>
          </p:cNvSpPr>
          <p:nvPr>
            <p:ph type="body" idx="1"/>
          </p:nvPr>
        </p:nvSpPr>
        <p:spPr>
          <a:xfrm>
            <a:off x="609598" y="4527448"/>
            <a:ext cx="6347700" cy="860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3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Context: Global cost</a:t>
            </a:r>
            <a:endParaRPr/>
          </a:p>
        </p:txBody>
      </p:sp>
      <p:sp>
        <p:nvSpPr>
          <p:cNvPr id="198" name="Google Shape;198;p23"/>
          <p:cNvSpPr txBox="1">
            <a:spLocks noGrp="1"/>
          </p:cNvSpPr>
          <p:nvPr>
            <p:ph type="body" idx="1"/>
          </p:nvPr>
        </p:nvSpPr>
        <p:spPr>
          <a:xfrm>
            <a:off x="609600" y="1830200"/>
            <a:ext cx="67791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Globally - 15% of heath spending is wasted on dealing with adverse events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Research suggests additional hospitalization, litigation costs, infections, disability, lost productivity and medical expenses cost some countries ~ US$ 19 billion a year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Globally - cost of dealing with medication errors is estimated at US$ 42 million a year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9" name="Google Shape;19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7300" y="5470675"/>
            <a:ext cx="1993425" cy="1200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4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Context: Investment and development</a:t>
            </a:r>
            <a:endParaRPr/>
          </a:p>
        </p:txBody>
      </p:sp>
      <p:sp>
        <p:nvSpPr>
          <p:cNvPr id="206" name="Google Shape;206;p24"/>
          <p:cNvSpPr txBox="1">
            <a:spLocks noGrp="1"/>
          </p:cNvSpPr>
          <p:nvPr>
            <p:ph type="body" idx="1"/>
          </p:nvPr>
        </p:nvSpPr>
        <p:spPr>
          <a:xfrm>
            <a:off x="609600" y="2160600"/>
            <a:ext cx="6578700" cy="3880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Investments to reduce patient safety incidents - USA safety improvement led to estimated US$28 billion saving between 2010-2015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Education, research and collaboration - crucial to developing health and social care practice and improving patient safety 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WHO Multi-professional Patient Safety Curriculum Guide (2011)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7" name="Google Shape;20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80625" y="5748925"/>
            <a:ext cx="1650900" cy="7763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Context: Human cost</a:t>
            </a:r>
            <a:endParaRPr/>
          </a:p>
        </p:txBody>
      </p:sp>
      <p:sp>
        <p:nvSpPr>
          <p:cNvPr id="214" name="Google Shape;214;p25"/>
          <p:cNvSpPr txBox="1">
            <a:spLocks noGrp="1"/>
          </p:cNvSpPr>
          <p:nvPr>
            <p:ph type="body" idx="1"/>
          </p:nvPr>
        </p:nvSpPr>
        <p:spPr>
          <a:xfrm>
            <a:off x="609600" y="1867951"/>
            <a:ext cx="6347700" cy="417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●"/>
            </a:pPr>
            <a:r>
              <a:rPr lang="en-GB" sz="2400"/>
              <a:t>Patients</a:t>
            </a:r>
            <a:endParaRPr sz="2400"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●"/>
            </a:pPr>
            <a:r>
              <a:rPr lang="en-GB" sz="2400"/>
              <a:t>Family members, relatives and loved ones</a:t>
            </a:r>
            <a:endParaRPr sz="2400"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●"/>
            </a:pPr>
            <a:r>
              <a:rPr lang="en-GB" sz="2400"/>
              <a:t>Staff</a:t>
            </a:r>
            <a:endParaRPr sz="2400"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●"/>
            </a:pPr>
            <a:r>
              <a:rPr lang="en-GB" sz="2400"/>
              <a:t>Organisations </a:t>
            </a:r>
            <a:endParaRPr sz="240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400" b="1" i="1"/>
              <a:t>and </a:t>
            </a:r>
            <a:endParaRPr sz="2400" b="1" i="1"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●"/>
            </a:pPr>
            <a:r>
              <a:rPr lang="en-GB" sz="2400" b="1"/>
              <a:t>Students</a:t>
            </a:r>
            <a:endParaRPr sz="2400" b="1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5" name="Google Shape;21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4225" y="5582300"/>
            <a:ext cx="1659775" cy="92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6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00" cy="1320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Student experience</a:t>
            </a:r>
            <a:endParaRPr/>
          </a:p>
        </p:txBody>
      </p:sp>
      <p:sp>
        <p:nvSpPr>
          <p:cNvPr id="222" name="Google Shape;222;p26"/>
          <p:cNvSpPr txBox="1">
            <a:spLocks noGrp="1"/>
          </p:cNvSpPr>
          <p:nvPr>
            <p:ph type="body" idx="1"/>
          </p:nvPr>
        </p:nvSpPr>
        <p:spPr>
          <a:xfrm>
            <a:off x="609600" y="1872176"/>
            <a:ext cx="6347700" cy="4169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From previous SLIPPS team members research we know: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Learning about patient safety takes place in and across both academic and practice placement settings 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Student are involved in patient safety events of varying degrees – from best practice to adverse events</a:t>
            </a:r>
            <a:endParaRPr/>
          </a:p>
          <a:p>
            <a:pPr marL="457200" lvl="0" indent="-320040" algn="l" rtl="0">
              <a:spcBef>
                <a:spcPts val="1000"/>
              </a:spcBef>
              <a:spcAft>
                <a:spcPts val="0"/>
              </a:spcAft>
              <a:buSzPts val="1440"/>
              <a:buChar char="●"/>
            </a:pPr>
            <a:r>
              <a:rPr lang="en-GB"/>
              <a:t>Culture may influence student learning and lead to perpetuation of work practices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1100"/>
              <a:t> </a:t>
            </a:r>
            <a:r>
              <a:rPr lang="en-GB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(Pearson, Steven et al 2009, 2010, Cresswell, Steven, Pearson et al. 2013, Steven et al. 2014, Tella et al 2017,2015, 2016, Bagnasco 2010, 2014,2017, Turunen 2013, 2018, 2019, Vizcaya-Moreno 2018, Pérez-Cañaveras 2013,Vizcaya-Moreno MF, Pérez-Cañaveras 2015, Ringstad 2014). </a:t>
            </a:r>
            <a:endParaRPr sz="11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3" name="Google Shape;22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89449" y="5188275"/>
            <a:ext cx="1819275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2634</Words>
  <Application>Microsoft Office PowerPoint</Application>
  <PresentationFormat>On-screen Show (4:3)</PresentationFormat>
  <Paragraphs>249</Paragraphs>
  <Slides>50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Arial</vt:lpstr>
      <vt:lpstr>Calibri</vt:lpstr>
      <vt:lpstr>Noto Sans Symbols</vt:lpstr>
      <vt:lpstr>Trebuchet MS</vt:lpstr>
      <vt:lpstr>Faceta</vt:lpstr>
      <vt:lpstr>SLIPPS</vt:lpstr>
      <vt:lpstr>PowerPoint Presentation</vt:lpstr>
      <vt:lpstr>Whilst watching and listening to the presentations</vt:lpstr>
      <vt:lpstr>Sharing LearnIng from Practice to improve Patient Safety (SLIPPS) </vt:lpstr>
      <vt:lpstr>Context: Harm and burden</vt:lpstr>
      <vt:lpstr>Context: Global cost</vt:lpstr>
      <vt:lpstr>Context: Investment and development</vt:lpstr>
      <vt:lpstr>Context: Human cost</vt:lpstr>
      <vt:lpstr>Student experience</vt:lpstr>
      <vt:lpstr>Student learning</vt:lpstr>
      <vt:lpstr>Student learning: reflection in and on action</vt:lpstr>
      <vt:lpstr>Sharing LearnIng from Practice to improve Patient Safety (SLIPPS)</vt:lpstr>
      <vt:lpstr>SLIPPS: Overall purpose</vt:lpstr>
      <vt:lpstr>SLIPPS: Important learning events </vt:lpstr>
      <vt:lpstr>Key elements &amp; outputs</vt:lpstr>
      <vt:lpstr>SLIPPS project work plan</vt:lpstr>
      <vt:lpstr>People </vt:lpstr>
      <vt:lpstr>Places </vt:lpstr>
      <vt:lpstr>SLIPPS: Ethical considerations</vt:lpstr>
      <vt:lpstr>SLIPPS: Some of the types of students involved (actual and potential)</vt:lpstr>
      <vt:lpstr>SLIPPS logic model</vt:lpstr>
      <vt:lpstr>SLIPPS Learning centre  https://www.slipps.eu/</vt:lpstr>
      <vt:lpstr>In summary</vt:lpstr>
      <vt:lpstr>References (1) </vt:lpstr>
      <vt:lpstr>References (2)</vt:lpstr>
      <vt:lpstr>References (3)</vt:lpstr>
      <vt:lpstr>Contact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Thinking about what we can learn for the future...</vt:lpstr>
      <vt:lpstr>PowerPoint Presentation</vt:lpstr>
      <vt:lpstr>PowerPoint Presentation</vt:lpstr>
      <vt:lpstr>PowerPoint Presentation</vt:lpstr>
      <vt:lpstr>PowerPoint Presentation</vt:lpstr>
      <vt:lpstr>Reflect on what you have learned: </vt:lpstr>
      <vt:lpstr>Next, please think about how you / we as a teacher, as a student, as a manager, as a leader, as a nurse, as a physician and so on, can promote patient safety?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SLIPPS</dc:title>
  <cp:lastModifiedBy>Pauline Pearson</cp:lastModifiedBy>
  <cp:revision>1</cp:revision>
  <dcterms:modified xsi:type="dcterms:W3CDTF">2019-07-01T15:40:42Z</dcterms:modified>
</cp:coreProperties>
</file>