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63" r:id="rId4"/>
    <p:sldId id="257" r:id="rId5"/>
    <p:sldId id="258" r:id="rId6"/>
    <p:sldId id="261" r:id="rId7"/>
    <p:sldId id="264" r:id="rId8"/>
    <p:sldId id="265" r:id="rId9"/>
    <p:sldId id="266" r:id="rId10"/>
    <p:sldId id="267" r:id="rId11"/>
    <p:sldId id="268" r:id="rId12"/>
    <p:sldId id="269" r:id="rId13"/>
    <p:sldId id="270" r:id="rId14"/>
  </p:sldIdLst>
  <p:sldSz cx="12192000" cy="6858000"/>
  <p:notesSz cx="6794500" cy="9906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8" autoAdjust="0"/>
    <p:restoredTop sz="94660"/>
  </p:normalViewPr>
  <p:slideViewPr>
    <p:cSldViewPr snapToGrid="0" showGuides="1">
      <p:cViewPr varScale="1">
        <p:scale>
          <a:sx n="100" d="100"/>
          <a:sy n="100" d="100"/>
        </p:scale>
        <p:origin x="294"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B1BB833F-BEA7-424D-8DAD-D0A45B975B1A}" type="datetimeFigureOut">
              <a:rPr lang="it-IT" smtClean="0"/>
              <a:t>13/03/2019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5E3D8BD-A72F-4D3A-9754-3CFA02E8CAAA}" type="slidenum">
              <a:rPr lang="it-IT" smtClean="0"/>
              <a:t>‹#›</a:t>
            </a:fld>
            <a:endParaRPr lang="it-IT"/>
          </a:p>
        </p:txBody>
      </p:sp>
    </p:spTree>
    <p:extLst>
      <p:ext uri="{BB962C8B-B14F-4D97-AF65-F5344CB8AC3E}">
        <p14:creationId xmlns:p14="http://schemas.microsoft.com/office/powerpoint/2010/main" val="3170245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1BB833F-BEA7-424D-8DAD-D0A45B975B1A}" type="datetimeFigureOut">
              <a:rPr lang="it-IT" smtClean="0"/>
              <a:t>13/03/2019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5E3D8BD-A72F-4D3A-9754-3CFA02E8CAAA}" type="slidenum">
              <a:rPr lang="it-IT" smtClean="0"/>
              <a:t>‹#›</a:t>
            </a:fld>
            <a:endParaRPr lang="it-IT"/>
          </a:p>
        </p:txBody>
      </p:sp>
    </p:spTree>
    <p:extLst>
      <p:ext uri="{BB962C8B-B14F-4D97-AF65-F5344CB8AC3E}">
        <p14:creationId xmlns:p14="http://schemas.microsoft.com/office/powerpoint/2010/main" val="3870829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1BB833F-BEA7-424D-8DAD-D0A45B975B1A}" type="datetimeFigureOut">
              <a:rPr lang="it-IT" smtClean="0"/>
              <a:t>13/03/2019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5E3D8BD-A72F-4D3A-9754-3CFA02E8CAAA}" type="slidenum">
              <a:rPr lang="it-IT" smtClean="0"/>
              <a:t>‹#›</a:t>
            </a:fld>
            <a:endParaRPr lang="it-IT"/>
          </a:p>
        </p:txBody>
      </p:sp>
    </p:spTree>
    <p:extLst>
      <p:ext uri="{BB962C8B-B14F-4D97-AF65-F5344CB8AC3E}">
        <p14:creationId xmlns:p14="http://schemas.microsoft.com/office/powerpoint/2010/main" val="2655915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1BB833F-BEA7-424D-8DAD-D0A45B975B1A}" type="datetimeFigureOut">
              <a:rPr lang="it-IT" smtClean="0"/>
              <a:t>13/03/2019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5E3D8BD-A72F-4D3A-9754-3CFA02E8CAAA}" type="slidenum">
              <a:rPr lang="it-IT" smtClean="0"/>
              <a:t>‹#›</a:t>
            </a:fld>
            <a:endParaRPr lang="it-IT"/>
          </a:p>
        </p:txBody>
      </p:sp>
    </p:spTree>
    <p:extLst>
      <p:ext uri="{BB962C8B-B14F-4D97-AF65-F5344CB8AC3E}">
        <p14:creationId xmlns:p14="http://schemas.microsoft.com/office/powerpoint/2010/main" val="1754817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B1BB833F-BEA7-424D-8DAD-D0A45B975B1A}" type="datetimeFigureOut">
              <a:rPr lang="it-IT" smtClean="0"/>
              <a:t>13/03/2019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5E3D8BD-A72F-4D3A-9754-3CFA02E8CAAA}" type="slidenum">
              <a:rPr lang="it-IT" smtClean="0"/>
              <a:t>‹#›</a:t>
            </a:fld>
            <a:endParaRPr lang="it-IT"/>
          </a:p>
        </p:txBody>
      </p:sp>
    </p:spTree>
    <p:extLst>
      <p:ext uri="{BB962C8B-B14F-4D97-AF65-F5344CB8AC3E}">
        <p14:creationId xmlns:p14="http://schemas.microsoft.com/office/powerpoint/2010/main" val="2743863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B1BB833F-BEA7-424D-8DAD-D0A45B975B1A}" type="datetimeFigureOut">
              <a:rPr lang="it-IT" smtClean="0"/>
              <a:t>13/03/2019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5E3D8BD-A72F-4D3A-9754-3CFA02E8CAAA}" type="slidenum">
              <a:rPr lang="it-IT" smtClean="0"/>
              <a:t>‹#›</a:t>
            </a:fld>
            <a:endParaRPr lang="it-IT"/>
          </a:p>
        </p:txBody>
      </p:sp>
    </p:spTree>
    <p:extLst>
      <p:ext uri="{BB962C8B-B14F-4D97-AF65-F5344CB8AC3E}">
        <p14:creationId xmlns:p14="http://schemas.microsoft.com/office/powerpoint/2010/main" val="3417370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B1BB833F-BEA7-424D-8DAD-D0A45B975B1A}" type="datetimeFigureOut">
              <a:rPr lang="it-IT" smtClean="0"/>
              <a:t>13/03/2019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5E3D8BD-A72F-4D3A-9754-3CFA02E8CAAA}" type="slidenum">
              <a:rPr lang="it-IT" smtClean="0"/>
              <a:t>‹#›</a:t>
            </a:fld>
            <a:endParaRPr lang="it-IT"/>
          </a:p>
        </p:txBody>
      </p:sp>
    </p:spTree>
    <p:extLst>
      <p:ext uri="{BB962C8B-B14F-4D97-AF65-F5344CB8AC3E}">
        <p14:creationId xmlns:p14="http://schemas.microsoft.com/office/powerpoint/2010/main" val="2407266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B1BB833F-BEA7-424D-8DAD-D0A45B975B1A}" type="datetimeFigureOut">
              <a:rPr lang="it-IT" smtClean="0"/>
              <a:t>13/03/2019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5E3D8BD-A72F-4D3A-9754-3CFA02E8CAAA}" type="slidenum">
              <a:rPr lang="it-IT" smtClean="0"/>
              <a:t>‹#›</a:t>
            </a:fld>
            <a:endParaRPr lang="it-IT"/>
          </a:p>
        </p:txBody>
      </p:sp>
    </p:spTree>
    <p:extLst>
      <p:ext uri="{BB962C8B-B14F-4D97-AF65-F5344CB8AC3E}">
        <p14:creationId xmlns:p14="http://schemas.microsoft.com/office/powerpoint/2010/main" val="2709328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1BB833F-BEA7-424D-8DAD-D0A45B975B1A}" type="datetimeFigureOut">
              <a:rPr lang="it-IT" smtClean="0"/>
              <a:t>13/03/2019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5E3D8BD-A72F-4D3A-9754-3CFA02E8CAAA}" type="slidenum">
              <a:rPr lang="it-IT" smtClean="0"/>
              <a:t>‹#›</a:t>
            </a:fld>
            <a:endParaRPr lang="it-IT"/>
          </a:p>
        </p:txBody>
      </p:sp>
    </p:spTree>
    <p:extLst>
      <p:ext uri="{BB962C8B-B14F-4D97-AF65-F5344CB8AC3E}">
        <p14:creationId xmlns:p14="http://schemas.microsoft.com/office/powerpoint/2010/main" val="4055070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B1BB833F-BEA7-424D-8DAD-D0A45B975B1A}" type="datetimeFigureOut">
              <a:rPr lang="it-IT" smtClean="0"/>
              <a:t>13/03/2019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5E3D8BD-A72F-4D3A-9754-3CFA02E8CAAA}" type="slidenum">
              <a:rPr lang="it-IT" smtClean="0"/>
              <a:t>‹#›</a:t>
            </a:fld>
            <a:endParaRPr lang="it-IT"/>
          </a:p>
        </p:txBody>
      </p:sp>
    </p:spTree>
    <p:extLst>
      <p:ext uri="{BB962C8B-B14F-4D97-AF65-F5344CB8AC3E}">
        <p14:creationId xmlns:p14="http://schemas.microsoft.com/office/powerpoint/2010/main" val="1920440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B1BB833F-BEA7-424D-8DAD-D0A45B975B1A}" type="datetimeFigureOut">
              <a:rPr lang="it-IT" smtClean="0"/>
              <a:t>13/03/2019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5E3D8BD-A72F-4D3A-9754-3CFA02E8CAAA}" type="slidenum">
              <a:rPr lang="it-IT" smtClean="0"/>
              <a:t>‹#›</a:t>
            </a:fld>
            <a:endParaRPr lang="it-IT"/>
          </a:p>
        </p:txBody>
      </p:sp>
    </p:spTree>
    <p:extLst>
      <p:ext uri="{BB962C8B-B14F-4D97-AF65-F5344CB8AC3E}">
        <p14:creationId xmlns:p14="http://schemas.microsoft.com/office/powerpoint/2010/main" val="1873030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BB833F-BEA7-424D-8DAD-D0A45B975B1A}" type="datetimeFigureOut">
              <a:rPr lang="it-IT" smtClean="0"/>
              <a:t>13/03/2019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E3D8BD-A72F-4D3A-9754-3CFA02E8CAAA}" type="slidenum">
              <a:rPr lang="it-IT" smtClean="0"/>
              <a:t>‹#›</a:t>
            </a:fld>
            <a:endParaRPr lang="it-IT"/>
          </a:p>
        </p:txBody>
      </p:sp>
    </p:spTree>
    <p:extLst>
      <p:ext uri="{BB962C8B-B14F-4D97-AF65-F5344CB8AC3E}">
        <p14:creationId xmlns:p14="http://schemas.microsoft.com/office/powerpoint/2010/main" val="2823359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www.slipps.eu/" TargetMode="External"/><Relationship Id="rId5" Type="http://schemas.openxmlformats.org/officeDocument/2006/relationships/hyperlink" Target="https://www.slipps.eu/simulation-scenarios/"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55537" y="2439293"/>
            <a:ext cx="10515600" cy="1705851"/>
          </a:xfrm>
        </p:spPr>
        <p:txBody>
          <a:bodyPr/>
          <a:lstStyle/>
          <a:p>
            <a:pPr marL="0" indent="0" algn="ctr">
              <a:buNone/>
            </a:pPr>
            <a:r>
              <a:rPr lang="en-US" b="1" dirty="0" err="1">
                <a:solidFill>
                  <a:schemeClr val="accent5">
                    <a:lumMod val="75000"/>
                  </a:schemeClr>
                </a:solidFill>
              </a:rPr>
              <a:t>Progetto</a:t>
            </a:r>
            <a:r>
              <a:rPr lang="en-US" b="1" dirty="0">
                <a:solidFill>
                  <a:schemeClr val="accent5">
                    <a:lumMod val="75000"/>
                  </a:schemeClr>
                </a:solidFill>
              </a:rPr>
              <a:t> Erasmus+ </a:t>
            </a:r>
          </a:p>
          <a:p>
            <a:pPr marL="0" indent="0" algn="ctr">
              <a:buNone/>
            </a:pPr>
            <a:endParaRPr lang="en-US" sz="1400" b="1" dirty="0">
              <a:solidFill>
                <a:schemeClr val="accent5">
                  <a:lumMod val="75000"/>
                </a:schemeClr>
              </a:solidFill>
            </a:endParaRPr>
          </a:p>
          <a:p>
            <a:pPr marL="0" indent="0" algn="ctr">
              <a:buNone/>
            </a:pPr>
            <a:r>
              <a:rPr lang="en-US" b="1" dirty="0">
                <a:solidFill>
                  <a:schemeClr val="accent5">
                    <a:lumMod val="75000"/>
                  </a:schemeClr>
                </a:solidFill>
              </a:rPr>
              <a:t>“Shared Learning from practice to Improve Patient Safety (SLIPPS)”</a:t>
            </a:r>
            <a:endParaRPr lang="it-IT" dirty="0">
              <a:solidFill>
                <a:schemeClr val="accent5">
                  <a:lumMod val="75000"/>
                </a:schemeClr>
              </a:solidFill>
            </a:endParaRPr>
          </a:p>
        </p:txBody>
      </p:sp>
      <p:sp>
        <p:nvSpPr>
          <p:cNvPr id="4" name="Rettangolo 3"/>
          <p:cNvSpPr/>
          <p:nvPr/>
        </p:nvSpPr>
        <p:spPr>
          <a:xfrm>
            <a:off x="2768983" y="4098502"/>
            <a:ext cx="6096000" cy="545599"/>
          </a:xfrm>
          <a:prstGeom prst="rect">
            <a:avLst/>
          </a:prstGeom>
        </p:spPr>
        <p:txBody>
          <a:bodyPr>
            <a:spAutoFit/>
          </a:bodyPr>
          <a:lstStyle/>
          <a:p>
            <a:pPr algn="ctr">
              <a:lnSpc>
                <a:spcPct val="115000"/>
              </a:lnSpc>
              <a:spcAft>
                <a:spcPts val="0"/>
              </a:spcAft>
            </a:pPr>
            <a:r>
              <a:rPr lang="it-IT" sz="2800" b="1" dirty="0" err="1">
                <a:solidFill>
                  <a:schemeClr val="accent5">
                    <a:lumMod val="75000"/>
                  </a:schemeClr>
                </a:solidFill>
                <a:latin typeface="Cambria" panose="02040503050406030204" pitchFamily="18" charset="0"/>
                <a:ea typeface="Times New Roman" panose="02020603050405020304" pitchFamily="18" charset="0"/>
                <a:cs typeface="Times New Roman" panose="02020603050405020304" pitchFamily="18" charset="0"/>
              </a:rPr>
              <a:t>Obstetrics</a:t>
            </a:r>
            <a:r>
              <a:rPr lang="it-IT" sz="2800" b="1" dirty="0">
                <a:solidFill>
                  <a:schemeClr val="accent5">
                    <a:lumMod val="75000"/>
                  </a:schemeClr>
                </a:solidFill>
                <a:latin typeface="Cambria" panose="02040503050406030204" pitchFamily="18" charset="0"/>
                <a:ea typeface="Times New Roman" panose="02020603050405020304" pitchFamily="18" charset="0"/>
                <a:cs typeface="Times New Roman" panose="02020603050405020304" pitchFamily="18" charset="0"/>
              </a:rPr>
              <a:t> </a:t>
            </a:r>
            <a:r>
              <a:rPr lang="it-IT" sz="2800" b="1" dirty="0" err="1">
                <a:solidFill>
                  <a:schemeClr val="accent5">
                    <a:lumMod val="75000"/>
                  </a:schemeClr>
                </a:solidFill>
                <a:latin typeface="Cambria" panose="02040503050406030204" pitchFamily="18" charset="0"/>
                <a:ea typeface="Times New Roman" panose="02020603050405020304" pitchFamily="18" charset="0"/>
                <a:cs typeface="Times New Roman" panose="02020603050405020304" pitchFamily="18" charset="0"/>
              </a:rPr>
              <a:t>scenarios</a:t>
            </a:r>
            <a:endParaRPr lang="it-IT" sz="2800" dirty="0">
              <a:solidFill>
                <a:schemeClr val="accent5">
                  <a:lumMod val="75000"/>
                </a:schemeClr>
              </a:solidFill>
              <a:effectLst/>
              <a:latin typeface="Cambria" panose="02040503050406030204" pitchFamily="18" charset="0"/>
              <a:ea typeface="MS Mincho"/>
              <a:cs typeface="Times New Roman" panose="02020603050405020304" pitchFamily="18" charset="0"/>
            </a:endParaRPr>
          </a:p>
        </p:txBody>
      </p:sp>
      <p:sp>
        <p:nvSpPr>
          <p:cNvPr id="9" name="Rettangolo 8"/>
          <p:cNvSpPr/>
          <p:nvPr/>
        </p:nvSpPr>
        <p:spPr>
          <a:xfrm>
            <a:off x="655537" y="4874897"/>
            <a:ext cx="2978749" cy="729430"/>
          </a:xfrm>
          <a:prstGeom prst="rect">
            <a:avLst/>
          </a:prstGeom>
        </p:spPr>
        <p:txBody>
          <a:bodyPr wrap="square">
            <a:spAutoFit/>
          </a:bodyPr>
          <a:lstStyle/>
          <a:p>
            <a:pPr>
              <a:lnSpc>
                <a:spcPct val="115000"/>
              </a:lnSpc>
              <a:spcAft>
                <a:spcPts val="0"/>
              </a:spcAft>
            </a:pPr>
            <a:r>
              <a:rPr lang="it-IT" sz="1200" b="1" dirty="0" smtClean="0">
                <a:solidFill>
                  <a:schemeClr val="accent5">
                    <a:lumMod val="75000"/>
                  </a:schemeClr>
                </a:solidFill>
                <a:latin typeface="Cambria" panose="02040503050406030204" pitchFamily="18" charset="0"/>
                <a:ea typeface="Times New Roman" panose="02020603050405020304" pitchFamily="18" charset="0"/>
                <a:cs typeface="Times New Roman" panose="02020603050405020304" pitchFamily="18" charset="0"/>
              </a:rPr>
              <a:t>University of Genova:</a:t>
            </a:r>
          </a:p>
          <a:p>
            <a:pPr>
              <a:lnSpc>
                <a:spcPct val="115000"/>
              </a:lnSpc>
              <a:spcAft>
                <a:spcPts val="0"/>
              </a:spcAft>
            </a:pPr>
            <a:r>
              <a:rPr lang="it-IT" sz="1200" b="1" dirty="0" smtClean="0">
                <a:solidFill>
                  <a:schemeClr val="accent5">
                    <a:lumMod val="75000"/>
                  </a:schemeClr>
                </a:solidFill>
                <a:latin typeface="Cambria" panose="02040503050406030204" pitchFamily="18" charset="0"/>
                <a:ea typeface="Times New Roman" panose="02020603050405020304" pitchFamily="18" charset="0"/>
                <a:cs typeface="Times New Roman" panose="02020603050405020304" pitchFamily="18" charset="0"/>
              </a:rPr>
              <a:t>Dott.ssa </a:t>
            </a:r>
            <a:r>
              <a:rPr lang="it-IT" sz="1200" b="1" dirty="0">
                <a:solidFill>
                  <a:schemeClr val="accent5">
                    <a:lumMod val="75000"/>
                  </a:schemeClr>
                </a:solidFill>
                <a:latin typeface="Cambria" panose="02040503050406030204" pitchFamily="18" charset="0"/>
                <a:ea typeface="Times New Roman" panose="02020603050405020304" pitchFamily="18" charset="0"/>
                <a:cs typeface="Times New Roman" panose="02020603050405020304" pitchFamily="18" charset="0"/>
              </a:rPr>
              <a:t>Canepa Matilde</a:t>
            </a:r>
          </a:p>
          <a:p>
            <a:pPr>
              <a:lnSpc>
                <a:spcPct val="115000"/>
              </a:lnSpc>
              <a:spcAft>
                <a:spcPts val="0"/>
              </a:spcAft>
            </a:pPr>
            <a:r>
              <a:rPr lang="it-IT" sz="1200" b="1" dirty="0">
                <a:solidFill>
                  <a:schemeClr val="accent5">
                    <a:lumMod val="75000"/>
                  </a:schemeClr>
                </a:solidFill>
                <a:effectLst/>
                <a:latin typeface="Cambria" panose="02040503050406030204" pitchFamily="18" charset="0"/>
                <a:ea typeface="MS Mincho"/>
                <a:cs typeface="Times New Roman" panose="02020603050405020304" pitchFamily="18" charset="0"/>
              </a:rPr>
              <a:t>Dott.ssa </a:t>
            </a:r>
            <a:r>
              <a:rPr lang="it-IT" sz="1200" b="1" dirty="0" err="1">
                <a:solidFill>
                  <a:schemeClr val="accent5">
                    <a:lumMod val="75000"/>
                  </a:schemeClr>
                </a:solidFill>
                <a:effectLst/>
                <a:latin typeface="Cambria" panose="02040503050406030204" pitchFamily="18" charset="0"/>
                <a:ea typeface="MS Mincho"/>
                <a:cs typeface="Times New Roman" panose="02020603050405020304" pitchFamily="18" charset="0"/>
              </a:rPr>
              <a:t>Razeto</a:t>
            </a:r>
            <a:r>
              <a:rPr lang="it-IT" sz="1200" b="1" dirty="0">
                <a:solidFill>
                  <a:schemeClr val="accent5">
                    <a:lumMod val="75000"/>
                  </a:schemeClr>
                </a:solidFill>
                <a:effectLst/>
                <a:latin typeface="Cambria" panose="02040503050406030204" pitchFamily="18" charset="0"/>
                <a:ea typeface="MS Mincho"/>
                <a:cs typeface="Times New Roman" panose="02020603050405020304" pitchFamily="18" charset="0"/>
              </a:rPr>
              <a:t> Giovanna</a:t>
            </a:r>
            <a:endParaRPr lang="it-IT" sz="1200" dirty="0">
              <a:solidFill>
                <a:schemeClr val="accent5">
                  <a:lumMod val="75000"/>
                </a:schemeClr>
              </a:solidFill>
              <a:effectLst/>
              <a:latin typeface="Cambria" panose="02040503050406030204" pitchFamily="18" charset="0"/>
              <a:ea typeface="MS Mincho"/>
              <a:cs typeface="Times New Roman" panose="02020603050405020304" pitchFamily="18" charset="0"/>
            </a:endParaRPr>
          </a:p>
        </p:txBody>
      </p:sp>
      <p:sp>
        <p:nvSpPr>
          <p:cNvPr id="10" name="Rettangolo 9"/>
          <p:cNvSpPr/>
          <p:nvPr/>
        </p:nvSpPr>
        <p:spPr>
          <a:xfrm>
            <a:off x="9334120" y="4874897"/>
            <a:ext cx="2229230" cy="1578894"/>
          </a:xfrm>
          <a:prstGeom prst="rect">
            <a:avLst/>
          </a:prstGeom>
        </p:spPr>
        <p:txBody>
          <a:bodyPr wrap="square">
            <a:spAutoFit/>
          </a:bodyPr>
          <a:lstStyle/>
          <a:p>
            <a:pPr>
              <a:lnSpc>
                <a:spcPct val="115000"/>
              </a:lnSpc>
            </a:pPr>
            <a:r>
              <a:rPr lang="it-IT" sz="1200" b="1" dirty="0">
                <a:solidFill>
                  <a:schemeClr val="accent5">
                    <a:lumMod val="75000"/>
                  </a:schemeClr>
                </a:solidFill>
                <a:latin typeface="Cambria" panose="02040503050406030204" pitchFamily="18" charset="0"/>
                <a:ea typeface="Times New Roman" panose="02020603050405020304" pitchFamily="18" charset="0"/>
                <a:cs typeface="Times New Roman" panose="02020603050405020304" pitchFamily="18" charset="0"/>
              </a:rPr>
              <a:t>University of Genova:</a:t>
            </a:r>
          </a:p>
          <a:p>
            <a:pPr>
              <a:lnSpc>
                <a:spcPct val="115000"/>
              </a:lnSpc>
            </a:pPr>
            <a:r>
              <a:rPr lang="it-IT" sz="1200" b="1" dirty="0" smtClean="0">
                <a:solidFill>
                  <a:schemeClr val="accent5">
                    <a:lumMod val="75000"/>
                  </a:schemeClr>
                </a:solidFill>
                <a:latin typeface="Cambria" panose="02040503050406030204" pitchFamily="18" charset="0"/>
                <a:ea typeface="Times New Roman" panose="02020603050405020304" pitchFamily="18" charset="0"/>
                <a:cs typeface="Times New Roman" panose="02020603050405020304" pitchFamily="18" charset="0"/>
              </a:rPr>
              <a:t>Ganzerla </a:t>
            </a:r>
            <a:r>
              <a:rPr lang="it-IT" sz="1200" b="1" dirty="0">
                <a:solidFill>
                  <a:schemeClr val="accent5">
                    <a:lumMod val="75000"/>
                  </a:schemeClr>
                </a:solidFill>
                <a:latin typeface="Cambria" panose="02040503050406030204" pitchFamily="18" charset="0"/>
                <a:ea typeface="Times New Roman" panose="02020603050405020304" pitchFamily="18" charset="0"/>
                <a:cs typeface="Times New Roman" panose="02020603050405020304" pitchFamily="18" charset="0"/>
              </a:rPr>
              <a:t>Egle</a:t>
            </a:r>
          </a:p>
          <a:p>
            <a:pPr>
              <a:lnSpc>
                <a:spcPct val="115000"/>
              </a:lnSpc>
              <a:spcAft>
                <a:spcPts val="0"/>
              </a:spcAft>
            </a:pPr>
            <a:r>
              <a:rPr lang="it-IT" sz="1200" b="1" dirty="0" err="1">
                <a:solidFill>
                  <a:schemeClr val="accent5">
                    <a:lumMod val="75000"/>
                  </a:schemeClr>
                </a:solidFill>
                <a:latin typeface="Cambria" panose="02040503050406030204" pitchFamily="18" charset="0"/>
                <a:ea typeface="Times New Roman" panose="02020603050405020304" pitchFamily="18" charset="0"/>
                <a:cs typeface="Times New Roman" panose="02020603050405020304" pitchFamily="18" charset="0"/>
              </a:rPr>
              <a:t>Gelardi</a:t>
            </a:r>
            <a:r>
              <a:rPr lang="it-IT" sz="1200" b="1" dirty="0">
                <a:solidFill>
                  <a:schemeClr val="accent5">
                    <a:lumMod val="75000"/>
                  </a:schemeClr>
                </a:solidFill>
                <a:latin typeface="Cambria" panose="02040503050406030204" pitchFamily="18" charset="0"/>
                <a:ea typeface="Times New Roman" panose="02020603050405020304" pitchFamily="18" charset="0"/>
                <a:cs typeface="Times New Roman" panose="02020603050405020304" pitchFamily="18" charset="0"/>
              </a:rPr>
              <a:t> Annachiara</a:t>
            </a:r>
          </a:p>
          <a:p>
            <a:pPr>
              <a:lnSpc>
                <a:spcPct val="115000"/>
              </a:lnSpc>
            </a:pPr>
            <a:r>
              <a:rPr lang="it-IT" sz="1200" b="1" dirty="0">
                <a:solidFill>
                  <a:schemeClr val="accent5">
                    <a:lumMod val="75000"/>
                  </a:schemeClr>
                </a:solidFill>
                <a:latin typeface="Cambria" panose="02040503050406030204" pitchFamily="18" charset="0"/>
                <a:ea typeface="Times New Roman" panose="02020603050405020304" pitchFamily="18" charset="0"/>
                <a:cs typeface="Times New Roman" panose="02020603050405020304" pitchFamily="18" charset="0"/>
              </a:rPr>
              <a:t>Lamberti Marco</a:t>
            </a:r>
          </a:p>
          <a:p>
            <a:pPr>
              <a:lnSpc>
                <a:spcPct val="115000"/>
              </a:lnSpc>
            </a:pPr>
            <a:r>
              <a:rPr lang="it-IT" sz="1200" b="1" dirty="0">
                <a:solidFill>
                  <a:schemeClr val="accent5">
                    <a:lumMod val="75000"/>
                  </a:schemeClr>
                </a:solidFill>
                <a:latin typeface="Cambria" panose="02040503050406030204" pitchFamily="18" charset="0"/>
                <a:ea typeface="Times New Roman" panose="02020603050405020304" pitchFamily="18" charset="0"/>
                <a:cs typeface="Times New Roman" panose="02020603050405020304" pitchFamily="18" charset="0"/>
              </a:rPr>
              <a:t>Marsella Giulia</a:t>
            </a:r>
          </a:p>
          <a:p>
            <a:pPr>
              <a:lnSpc>
                <a:spcPct val="115000"/>
              </a:lnSpc>
            </a:pPr>
            <a:r>
              <a:rPr lang="it-IT" sz="1200" b="1" dirty="0">
                <a:solidFill>
                  <a:schemeClr val="accent5">
                    <a:lumMod val="75000"/>
                  </a:schemeClr>
                </a:solidFill>
                <a:latin typeface="Cambria" panose="02040503050406030204" pitchFamily="18" charset="0"/>
                <a:ea typeface="Times New Roman" panose="02020603050405020304" pitchFamily="18" charset="0"/>
                <a:cs typeface="Times New Roman" panose="02020603050405020304" pitchFamily="18" charset="0"/>
              </a:rPr>
              <a:t>Teti Alice</a:t>
            </a:r>
          </a:p>
          <a:p>
            <a:pPr>
              <a:lnSpc>
                <a:spcPct val="115000"/>
              </a:lnSpc>
              <a:spcAft>
                <a:spcPts val="0"/>
              </a:spcAft>
            </a:pPr>
            <a:r>
              <a:rPr lang="it-IT" sz="1200" b="1" dirty="0">
                <a:solidFill>
                  <a:schemeClr val="accent5">
                    <a:lumMod val="75000"/>
                  </a:schemeClr>
                </a:solidFill>
                <a:latin typeface="Cambria" panose="02040503050406030204" pitchFamily="18" charset="0"/>
                <a:ea typeface="Times New Roman" panose="02020603050405020304" pitchFamily="18" charset="0"/>
                <a:cs typeface="Times New Roman" panose="02020603050405020304" pitchFamily="18" charset="0"/>
              </a:rPr>
              <a:t>Dott. Vento Fabio</a:t>
            </a:r>
          </a:p>
        </p:txBody>
      </p:sp>
      <p:pic>
        <p:nvPicPr>
          <p:cNvPr id="7" name="Immagine 2"/>
          <p:cNvPicPr/>
          <p:nvPr/>
        </p:nvPicPr>
        <p:blipFill>
          <a:blip r:embed="rId2">
            <a:extLst>
              <a:ext uri="{28A0092B-C50C-407E-A947-70E740481C1C}">
                <a14:useLocalDpi xmlns:a14="http://schemas.microsoft.com/office/drawing/2010/main" val="0"/>
              </a:ext>
            </a:extLst>
          </a:blip>
          <a:srcRect/>
          <a:stretch>
            <a:fillRect/>
          </a:stretch>
        </p:blipFill>
        <p:spPr bwMode="auto">
          <a:xfrm>
            <a:off x="4940943" y="190463"/>
            <a:ext cx="1944788" cy="1867830"/>
          </a:xfrm>
          <a:prstGeom prst="rect">
            <a:avLst/>
          </a:prstGeom>
          <a:noFill/>
          <a:ln>
            <a:noFill/>
          </a:ln>
        </p:spPr>
      </p:pic>
      <p:pic>
        <p:nvPicPr>
          <p:cNvPr id="8" name="Picture 7" descr="Creative Commons Licence">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528955" y="6121716"/>
            <a:ext cx="842645" cy="294005"/>
          </a:xfrm>
          <a:prstGeom prst="rect">
            <a:avLst/>
          </a:prstGeom>
          <a:noFill/>
          <a:ln>
            <a:noFill/>
          </a:ln>
        </p:spPr>
      </p:pic>
      <p:sp>
        <p:nvSpPr>
          <p:cNvPr id="2" name="TextBox 1"/>
          <p:cNvSpPr txBox="1"/>
          <p:nvPr/>
        </p:nvSpPr>
        <p:spPr>
          <a:xfrm>
            <a:off x="1371600" y="6109451"/>
            <a:ext cx="3971925" cy="612540"/>
          </a:xfrm>
          <a:prstGeom prst="rect">
            <a:avLst/>
          </a:prstGeom>
          <a:noFill/>
        </p:spPr>
        <p:txBody>
          <a:bodyPr wrap="square" rtlCol="0">
            <a:spAutoFit/>
          </a:bodyPr>
          <a:lstStyle/>
          <a:p>
            <a:pPr>
              <a:lnSpc>
                <a:spcPct val="107000"/>
              </a:lnSpc>
              <a:spcAft>
                <a:spcPts val="800"/>
              </a:spcAft>
            </a:pPr>
            <a:r>
              <a:rPr lang="en-US" sz="800" dirty="0">
                <a:latin typeface="Arial" panose="020B0604020202020204" pitchFamily="34" charset="0"/>
                <a:ea typeface="Calibri" panose="020F0502020204030204" pitchFamily="34" charset="0"/>
                <a:cs typeface="Times New Roman" panose="02020603050405020304" pitchFamily="18" charset="0"/>
              </a:rPr>
              <a:t>Scenario 2 Infection control/sterile field preparation (Midwifery/Obstetrics) by </a:t>
            </a:r>
            <a:r>
              <a:rPr lang="en-US" sz="800" dirty="0">
                <a:solidFill>
                  <a:srgbClr val="049CCF"/>
                </a:solidFill>
                <a:latin typeface="Arial" panose="020B0604020202020204" pitchFamily="34" charset="0"/>
                <a:ea typeface="Calibri" panose="020F0502020204030204" pitchFamily="34" charset="0"/>
                <a:cs typeface="Times New Roman" panose="02020603050405020304" pitchFamily="18" charset="0"/>
                <a:hlinkClick r:id="rId5"/>
              </a:rPr>
              <a:t>SLIPPs Project Team</a:t>
            </a:r>
            <a:r>
              <a:rPr lang="en-US" sz="800" dirty="0">
                <a:latin typeface="Arial" panose="020B0604020202020204" pitchFamily="34" charset="0"/>
                <a:ea typeface="Calibri" panose="020F0502020204030204" pitchFamily="34" charset="0"/>
                <a:cs typeface="Times New Roman" panose="02020603050405020304" pitchFamily="18" charset="0"/>
              </a:rPr>
              <a:t> is licensed under a </a:t>
            </a:r>
            <a:r>
              <a:rPr lang="en-US" sz="800" dirty="0">
                <a:solidFill>
                  <a:srgbClr val="049CCF"/>
                </a:solidFill>
                <a:latin typeface="Arial" panose="020B0604020202020204" pitchFamily="34" charset="0"/>
                <a:ea typeface="Calibri" panose="020F0502020204030204" pitchFamily="34" charset="0"/>
                <a:cs typeface="Times New Roman" panose="02020603050405020304" pitchFamily="18" charset="0"/>
                <a:hlinkClick r:id="rId3"/>
              </a:rPr>
              <a:t>Creative Commons Attribution-</a:t>
            </a:r>
            <a:r>
              <a:rPr lang="en-US" sz="800" dirty="0" err="1">
                <a:solidFill>
                  <a:srgbClr val="049CCF"/>
                </a:solidFill>
                <a:latin typeface="Arial" panose="020B0604020202020204" pitchFamily="34" charset="0"/>
                <a:ea typeface="Calibri" panose="020F0502020204030204" pitchFamily="34" charset="0"/>
                <a:cs typeface="Times New Roman" panose="02020603050405020304" pitchFamily="18" charset="0"/>
                <a:hlinkClick r:id="rId3"/>
              </a:rPr>
              <a:t>NonCommercial</a:t>
            </a:r>
            <a:r>
              <a:rPr lang="en-US" sz="800" dirty="0">
                <a:solidFill>
                  <a:srgbClr val="049CCF"/>
                </a:solidFill>
                <a:latin typeface="Arial" panose="020B0604020202020204" pitchFamily="34" charset="0"/>
                <a:ea typeface="Calibri" panose="020F0502020204030204" pitchFamily="34" charset="0"/>
                <a:cs typeface="Times New Roman" panose="02020603050405020304" pitchFamily="18" charset="0"/>
                <a:hlinkClick r:id="rId3"/>
              </a:rPr>
              <a:t>-</a:t>
            </a:r>
            <a:r>
              <a:rPr lang="en-US" sz="800" dirty="0" err="1">
                <a:solidFill>
                  <a:srgbClr val="049CCF"/>
                </a:solidFill>
                <a:latin typeface="Arial" panose="020B0604020202020204" pitchFamily="34" charset="0"/>
                <a:ea typeface="Calibri" panose="020F0502020204030204" pitchFamily="34" charset="0"/>
                <a:cs typeface="Times New Roman" panose="02020603050405020304" pitchFamily="18" charset="0"/>
                <a:hlinkClick r:id="rId3"/>
              </a:rPr>
              <a:t>ShareAlike</a:t>
            </a:r>
            <a:r>
              <a:rPr lang="en-US" sz="800" dirty="0">
                <a:solidFill>
                  <a:srgbClr val="049CCF"/>
                </a:solidFill>
                <a:latin typeface="Arial" panose="020B0604020202020204" pitchFamily="34" charset="0"/>
                <a:ea typeface="Calibri" panose="020F0502020204030204" pitchFamily="34" charset="0"/>
                <a:cs typeface="Times New Roman" panose="02020603050405020304" pitchFamily="18" charset="0"/>
                <a:hlinkClick r:id="rId3"/>
              </a:rPr>
              <a:t> 4.0 International License</a:t>
            </a:r>
            <a:r>
              <a:rPr lang="en-US" sz="800" dirty="0">
                <a:latin typeface="Arial" panose="020B0604020202020204" pitchFamily="34" charset="0"/>
                <a:ea typeface="Calibri" panose="020F0502020204030204" pitchFamily="34" charset="0"/>
                <a:cs typeface="Times New Roman" panose="02020603050405020304" pitchFamily="18" charset="0"/>
              </a:rPr>
              <a:t>.</a:t>
            </a:r>
            <a:br>
              <a:rPr lang="en-US" sz="800" dirty="0">
                <a:latin typeface="Arial" panose="020B0604020202020204" pitchFamily="34" charset="0"/>
                <a:ea typeface="Calibri" panose="020F0502020204030204" pitchFamily="34" charset="0"/>
                <a:cs typeface="Times New Roman" panose="02020603050405020304" pitchFamily="18" charset="0"/>
              </a:rPr>
            </a:br>
            <a:r>
              <a:rPr lang="en-US" sz="800" dirty="0">
                <a:latin typeface="Arial" panose="020B0604020202020204" pitchFamily="34" charset="0"/>
                <a:ea typeface="Calibri" panose="020F0502020204030204" pitchFamily="34" charset="0"/>
                <a:cs typeface="Times New Roman" panose="02020603050405020304" pitchFamily="18" charset="0"/>
              </a:rPr>
              <a:t>Based on a work at </a:t>
            </a:r>
            <a:r>
              <a:rPr lang="en-US" sz="800" dirty="0">
                <a:solidFill>
                  <a:srgbClr val="049CCF"/>
                </a:solidFill>
                <a:latin typeface="Arial" panose="020B0604020202020204" pitchFamily="34" charset="0"/>
                <a:ea typeface="Calibri" panose="020F0502020204030204" pitchFamily="34" charset="0"/>
                <a:cs typeface="Times New Roman" panose="02020603050405020304" pitchFamily="18" charset="0"/>
                <a:hlinkClick r:id="rId6"/>
              </a:rPr>
              <a:t>https://www.slipps.eu/</a:t>
            </a:r>
            <a:r>
              <a:rPr lang="en-US" sz="800" dirty="0">
                <a:latin typeface="Arial" panose="020B0604020202020204" pitchFamily="34" charset="0"/>
                <a:ea typeface="Calibri" panose="020F0502020204030204" pitchFamily="34" charset="0"/>
                <a:cs typeface="Times New Roman" panose="02020603050405020304" pitchFamily="18" charset="0"/>
              </a:rPr>
              <a:t>.</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99370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336331"/>
            <a:ext cx="10515600" cy="6211615"/>
          </a:xfrm>
        </p:spPr>
        <p:txBody>
          <a:bodyPr>
            <a:noAutofit/>
          </a:bodyPr>
          <a:lstStyle/>
          <a:p>
            <a:pPr marL="0" indent="0">
              <a:lnSpc>
                <a:spcPct val="150000"/>
              </a:lnSpc>
              <a:buNone/>
            </a:pPr>
            <a:r>
              <a:rPr lang="en-GB" sz="1800" dirty="0">
                <a:solidFill>
                  <a:schemeClr val="accent5">
                    <a:lumMod val="75000"/>
                  </a:schemeClr>
                </a:solidFill>
              </a:rPr>
              <a:t>ELENA: The contraction is coming again.</a:t>
            </a:r>
            <a:endParaRPr lang="it-IT" sz="1800" dirty="0">
              <a:solidFill>
                <a:schemeClr val="accent5">
                  <a:lumMod val="75000"/>
                </a:schemeClr>
              </a:solidFill>
            </a:endParaRPr>
          </a:p>
          <a:p>
            <a:pPr marL="0" indent="0">
              <a:lnSpc>
                <a:spcPct val="150000"/>
              </a:lnSpc>
              <a:buNone/>
            </a:pPr>
            <a:r>
              <a:rPr lang="en-GB" sz="1800" dirty="0">
                <a:solidFill>
                  <a:schemeClr val="accent5">
                    <a:lumMod val="75000"/>
                  </a:schemeClr>
                </a:solidFill>
              </a:rPr>
              <a:t>ANNA: It’s ok!!! Keep doing what you have done until now.</a:t>
            </a:r>
            <a:endParaRPr lang="it-IT" sz="1800" dirty="0">
              <a:solidFill>
                <a:schemeClr val="accent5">
                  <a:lumMod val="75000"/>
                </a:schemeClr>
              </a:solidFill>
            </a:endParaRPr>
          </a:p>
          <a:p>
            <a:pPr marL="0" indent="0">
              <a:lnSpc>
                <a:spcPct val="150000"/>
              </a:lnSpc>
              <a:buNone/>
            </a:pPr>
            <a:r>
              <a:rPr lang="en-GB" sz="1800" dirty="0">
                <a:solidFill>
                  <a:schemeClr val="accent5">
                    <a:lumMod val="75000"/>
                  </a:schemeClr>
                </a:solidFill>
              </a:rPr>
              <a:t>Elena gives birth to her baby. The neonatologist comes in. </a:t>
            </a:r>
            <a:endParaRPr lang="it-IT" sz="1800" dirty="0">
              <a:solidFill>
                <a:schemeClr val="accent5">
                  <a:lumMod val="75000"/>
                </a:schemeClr>
              </a:solidFill>
            </a:endParaRPr>
          </a:p>
          <a:p>
            <a:pPr marL="0" indent="0">
              <a:lnSpc>
                <a:spcPct val="150000"/>
              </a:lnSpc>
              <a:buNone/>
            </a:pPr>
            <a:r>
              <a:rPr lang="en-GB" sz="1800" dirty="0">
                <a:solidFill>
                  <a:schemeClr val="accent5">
                    <a:lumMod val="75000"/>
                  </a:schemeClr>
                </a:solidFill>
              </a:rPr>
              <a:t>Anna, after attending a natural vertex birth of a healthy full term baby, dries the baby and gets the forceps as if she was going to clamp the umbilical cord.</a:t>
            </a:r>
            <a:endParaRPr lang="it-IT" sz="1800" dirty="0">
              <a:solidFill>
                <a:schemeClr val="accent5">
                  <a:lumMod val="75000"/>
                </a:schemeClr>
              </a:solidFill>
            </a:endParaRPr>
          </a:p>
          <a:p>
            <a:pPr marL="0" indent="0">
              <a:lnSpc>
                <a:spcPct val="150000"/>
              </a:lnSpc>
              <a:buNone/>
            </a:pPr>
            <a:r>
              <a:rPr lang="en-GB" sz="1800" dirty="0">
                <a:solidFill>
                  <a:schemeClr val="accent5">
                    <a:lumMod val="75000"/>
                  </a:schemeClr>
                </a:solidFill>
              </a:rPr>
              <a:t>ALICE: Anna wait!!!! (stops her with her hand) Lay him on the mother’s abdomen.</a:t>
            </a:r>
            <a:endParaRPr lang="it-IT" sz="1800" dirty="0">
              <a:solidFill>
                <a:schemeClr val="accent5">
                  <a:lumMod val="75000"/>
                </a:schemeClr>
              </a:solidFill>
            </a:endParaRPr>
          </a:p>
          <a:p>
            <a:pPr marL="0" indent="0">
              <a:lnSpc>
                <a:spcPct val="150000"/>
              </a:lnSpc>
              <a:buNone/>
            </a:pPr>
            <a:r>
              <a:rPr lang="en-GB" sz="1800" dirty="0">
                <a:solidFill>
                  <a:schemeClr val="accent5">
                    <a:lumMod val="75000"/>
                  </a:schemeClr>
                </a:solidFill>
              </a:rPr>
              <a:t>Anna lays him on Elena’s abdomen and covers him with a drape.</a:t>
            </a:r>
            <a:endParaRPr lang="it-IT" sz="1800" dirty="0">
              <a:solidFill>
                <a:schemeClr val="accent5">
                  <a:lumMod val="75000"/>
                </a:schemeClr>
              </a:solidFill>
            </a:endParaRPr>
          </a:p>
          <a:p>
            <a:pPr marL="0" indent="0">
              <a:lnSpc>
                <a:spcPct val="150000"/>
              </a:lnSpc>
              <a:buNone/>
            </a:pPr>
            <a:r>
              <a:rPr lang="en-GB" sz="1800" dirty="0">
                <a:solidFill>
                  <a:schemeClr val="accent5">
                    <a:lumMod val="75000"/>
                  </a:schemeClr>
                </a:solidFill>
              </a:rPr>
              <a:t>DR. SMITH: Everything looks fine, see you in two hours, after the skin to skin phase.</a:t>
            </a:r>
            <a:endParaRPr lang="it-IT" sz="1800" dirty="0">
              <a:solidFill>
                <a:schemeClr val="accent5">
                  <a:lumMod val="75000"/>
                </a:schemeClr>
              </a:solidFill>
            </a:endParaRPr>
          </a:p>
          <a:p>
            <a:pPr marL="0" indent="0">
              <a:lnSpc>
                <a:spcPct val="150000"/>
              </a:lnSpc>
              <a:buNone/>
            </a:pPr>
            <a:r>
              <a:rPr lang="en-GB" sz="1800" dirty="0">
                <a:solidFill>
                  <a:schemeClr val="accent5">
                    <a:lumMod val="75000"/>
                  </a:schemeClr>
                </a:solidFill>
              </a:rPr>
              <a:t>Dr Smith goes out and lets the woman’s husband in. </a:t>
            </a:r>
            <a:endParaRPr lang="it-IT" sz="1800" dirty="0">
              <a:solidFill>
                <a:schemeClr val="accent5">
                  <a:lumMod val="75000"/>
                </a:schemeClr>
              </a:solidFill>
            </a:endParaRPr>
          </a:p>
          <a:p>
            <a:pPr marL="0" indent="0">
              <a:lnSpc>
                <a:spcPct val="150000"/>
              </a:lnSpc>
              <a:buNone/>
            </a:pPr>
            <a:r>
              <a:rPr lang="en-GB" sz="1800" dirty="0">
                <a:solidFill>
                  <a:schemeClr val="accent5">
                    <a:lumMod val="75000"/>
                  </a:schemeClr>
                </a:solidFill>
              </a:rPr>
              <a:t>Mr. ROSSI: You’ve been great!! The baby is beautiful!</a:t>
            </a:r>
            <a:endParaRPr lang="it-IT" sz="1800" dirty="0">
              <a:solidFill>
                <a:schemeClr val="accent5">
                  <a:lumMod val="75000"/>
                </a:schemeClr>
              </a:solidFill>
            </a:endParaRPr>
          </a:p>
          <a:p>
            <a:pPr marL="0" indent="0">
              <a:lnSpc>
                <a:spcPct val="150000"/>
              </a:lnSpc>
              <a:buNone/>
            </a:pPr>
            <a:r>
              <a:rPr lang="en-GB" sz="1800" i="1" dirty="0">
                <a:solidFill>
                  <a:schemeClr val="accent5">
                    <a:lumMod val="75000"/>
                  </a:schemeClr>
                </a:solidFill>
              </a:rPr>
              <a:t> </a:t>
            </a:r>
            <a:endParaRPr lang="it-IT" sz="1800" dirty="0">
              <a:solidFill>
                <a:schemeClr val="accent5">
                  <a:lumMod val="75000"/>
                </a:schemeClr>
              </a:solidFill>
            </a:endParaRPr>
          </a:p>
          <a:p>
            <a:pPr marL="0" indent="0">
              <a:lnSpc>
                <a:spcPct val="150000"/>
              </a:lnSpc>
              <a:buNone/>
            </a:pPr>
            <a:r>
              <a:rPr lang="en-GB" sz="1800" i="1" dirty="0">
                <a:solidFill>
                  <a:schemeClr val="accent5">
                    <a:lumMod val="75000"/>
                  </a:schemeClr>
                </a:solidFill>
              </a:rPr>
              <a:t>The image fades and in the meantime the cut umbilical cord is removed. </a:t>
            </a:r>
            <a:endParaRPr lang="it-IT" sz="1800" dirty="0">
              <a:solidFill>
                <a:schemeClr val="accent5">
                  <a:lumMod val="75000"/>
                </a:schemeClr>
              </a:solidFill>
            </a:endParaRPr>
          </a:p>
        </p:txBody>
      </p:sp>
    </p:spTree>
    <p:extLst>
      <p:ext uri="{BB962C8B-B14F-4D97-AF65-F5344CB8AC3E}">
        <p14:creationId xmlns:p14="http://schemas.microsoft.com/office/powerpoint/2010/main" val="1637142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lnSpc>
                <a:spcPct val="150000"/>
              </a:lnSpc>
              <a:buNone/>
            </a:pPr>
            <a:r>
              <a:rPr lang="en-GB" sz="1800" dirty="0">
                <a:solidFill>
                  <a:schemeClr val="accent5">
                    <a:lumMod val="75000"/>
                  </a:schemeClr>
                </a:solidFill>
              </a:rPr>
              <a:t>Giulia turns towards the woman and says.</a:t>
            </a:r>
            <a:endParaRPr lang="it-IT" sz="1800" dirty="0">
              <a:solidFill>
                <a:schemeClr val="accent5">
                  <a:lumMod val="75000"/>
                </a:schemeClr>
              </a:solidFill>
            </a:endParaRPr>
          </a:p>
          <a:p>
            <a:pPr marL="0" indent="0">
              <a:lnSpc>
                <a:spcPct val="150000"/>
              </a:lnSpc>
              <a:buNone/>
            </a:pPr>
            <a:r>
              <a:rPr lang="en-GB" sz="1800" dirty="0">
                <a:solidFill>
                  <a:schemeClr val="accent5">
                    <a:lumMod val="75000"/>
                  </a:schemeClr>
                </a:solidFill>
              </a:rPr>
              <a:t>GIULIA: I’ll take him so that I can wash and dress him. </a:t>
            </a:r>
            <a:endParaRPr lang="it-IT" sz="1800" dirty="0">
              <a:solidFill>
                <a:schemeClr val="accent5">
                  <a:lumMod val="75000"/>
                </a:schemeClr>
              </a:solidFill>
            </a:endParaRPr>
          </a:p>
          <a:p>
            <a:pPr marL="0" indent="0">
              <a:lnSpc>
                <a:spcPct val="150000"/>
              </a:lnSpc>
              <a:buNone/>
            </a:pPr>
            <a:r>
              <a:rPr lang="en-GB" sz="1800" dirty="0">
                <a:solidFill>
                  <a:schemeClr val="accent5">
                    <a:lumMod val="75000"/>
                  </a:schemeClr>
                </a:solidFill>
              </a:rPr>
              <a:t>ALICE: We’ll do it after the skin-to-skin phase.</a:t>
            </a:r>
            <a:endParaRPr lang="it-IT" sz="1800" dirty="0">
              <a:solidFill>
                <a:schemeClr val="accent5">
                  <a:lumMod val="75000"/>
                </a:schemeClr>
              </a:solidFill>
            </a:endParaRPr>
          </a:p>
          <a:p>
            <a:pPr marL="0" indent="0">
              <a:lnSpc>
                <a:spcPct val="150000"/>
              </a:lnSpc>
              <a:buNone/>
            </a:pPr>
            <a:r>
              <a:rPr lang="en-GB" sz="1800" dirty="0">
                <a:solidFill>
                  <a:schemeClr val="accent5">
                    <a:lumMod val="75000"/>
                  </a:schemeClr>
                </a:solidFill>
              </a:rPr>
              <a:t>GIULIA: Ah yes of course. I’ll come back later.</a:t>
            </a:r>
            <a:endParaRPr lang="it-IT" sz="1800" dirty="0">
              <a:solidFill>
                <a:schemeClr val="accent5">
                  <a:lumMod val="75000"/>
                </a:schemeClr>
              </a:solidFill>
            </a:endParaRPr>
          </a:p>
          <a:p>
            <a:pPr marL="0" indent="0">
              <a:lnSpc>
                <a:spcPct val="150000"/>
              </a:lnSpc>
              <a:buNone/>
            </a:pPr>
            <a:r>
              <a:rPr lang="en-GB" sz="1800" i="1" dirty="0">
                <a:solidFill>
                  <a:schemeClr val="accent5">
                    <a:lumMod val="75000"/>
                  </a:schemeClr>
                </a:solidFill>
              </a:rPr>
              <a:t> </a:t>
            </a:r>
            <a:endParaRPr lang="it-IT" sz="1800" dirty="0">
              <a:solidFill>
                <a:schemeClr val="accent5">
                  <a:lumMod val="75000"/>
                </a:schemeClr>
              </a:solidFill>
            </a:endParaRPr>
          </a:p>
          <a:p>
            <a:pPr marL="0" indent="0">
              <a:lnSpc>
                <a:spcPct val="150000"/>
              </a:lnSpc>
              <a:buNone/>
            </a:pPr>
            <a:r>
              <a:rPr lang="en-GB" sz="1800" i="1" dirty="0">
                <a:solidFill>
                  <a:schemeClr val="accent5">
                    <a:lumMod val="75000"/>
                  </a:schemeClr>
                </a:solidFill>
              </a:rPr>
              <a:t>The images fade.</a:t>
            </a:r>
            <a:endParaRPr lang="it-IT" sz="1800" dirty="0">
              <a:solidFill>
                <a:schemeClr val="accent5">
                  <a:lumMod val="75000"/>
                </a:schemeClr>
              </a:solidFill>
            </a:endParaRPr>
          </a:p>
        </p:txBody>
      </p:sp>
    </p:spTree>
    <p:extLst>
      <p:ext uri="{BB962C8B-B14F-4D97-AF65-F5344CB8AC3E}">
        <p14:creationId xmlns:p14="http://schemas.microsoft.com/office/powerpoint/2010/main" val="1913272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47145"/>
            <a:ext cx="10515600" cy="893379"/>
          </a:xfrm>
        </p:spPr>
        <p:txBody>
          <a:bodyPr>
            <a:normAutofit/>
          </a:bodyPr>
          <a:lstStyle/>
          <a:p>
            <a:pPr algn="ctr"/>
            <a:r>
              <a:rPr lang="en-GB" sz="3600" b="1" dirty="0">
                <a:solidFill>
                  <a:schemeClr val="accent5">
                    <a:lumMod val="75000"/>
                  </a:schemeClr>
                </a:solidFill>
              </a:rPr>
              <a:t>SCENE 2</a:t>
            </a:r>
            <a:endParaRPr lang="it-IT" dirty="0"/>
          </a:p>
        </p:txBody>
      </p:sp>
      <p:sp>
        <p:nvSpPr>
          <p:cNvPr id="3" name="Segnaposto contenuto 2"/>
          <p:cNvSpPr>
            <a:spLocks noGrp="1"/>
          </p:cNvSpPr>
          <p:nvPr>
            <p:ph idx="1"/>
          </p:nvPr>
        </p:nvSpPr>
        <p:spPr>
          <a:xfrm>
            <a:off x="838200" y="1471448"/>
            <a:ext cx="10515600" cy="4705515"/>
          </a:xfrm>
        </p:spPr>
        <p:txBody>
          <a:bodyPr>
            <a:normAutofit/>
          </a:bodyPr>
          <a:lstStyle/>
          <a:p>
            <a:pPr marL="0" indent="0">
              <a:lnSpc>
                <a:spcPct val="150000"/>
              </a:lnSpc>
              <a:buNone/>
            </a:pPr>
            <a:r>
              <a:rPr lang="en-GB" sz="1800" dirty="0">
                <a:solidFill>
                  <a:schemeClr val="accent5">
                    <a:lumMod val="75000"/>
                  </a:schemeClr>
                </a:solidFill>
              </a:rPr>
              <a:t>In the room next to the delivery room.</a:t>
            </a:r>
            <a:endParaRPr lang="it-IT" sz="1800" dirty="0">
              <a:solidFill>
                <a:schemeClr val="accent5">
                  <a:lumMod val="75000"/>
                </a:schemeClr>
              </a:solidFill>
            </a:endParaRPr>
          </a:p>
          <a:p>
            <a:pPr marL="0" indent="0">
              <a:lnSpc>
                <a:spcPct val="150000"/>
              </a:lnSpc>
              <a:buNone/>
            </a:pPr>
            <a:r>
              <a:rPr lang="en-GB" sz="1800" dirty="0">
                <a:solidFill>
                  <a:schemeClr val="accent5">
                    <a:lumMod val="75000"/>
                  </a:schemeClr>
                </a:solidFill>
              </a:rPr>
              <a:t>ALICE: Anna and Giulia, I would like to speak to you about what happened before. </a:t>
            </a:r>
            <a:endParaRPr lang="it-IT" sz="1800" dirty="0">
              <a:solidFill>
                <a:schemeClr val="accent5">
                  <a:lumMod val="75000"/>
                </a:schemeClr>
              </a:solidFill>
            </a:endParaRPr>
          </a:p>
          <a:p>
            <a:pPr marL="0" indent="0">
              <a:lnSpc>
                <a:spcPct val="150000"/>
              </a:lnSpc>
              <a:buNone/>
            </a:pPr>
            <a:r>
              <a:rPr lang="en-GB" sz="1800" dirty="0">
                <a:solidFill>
                  <a:schemeClr val="accent5">
                    <a:lumMod val="75000"/>
                  </a:schemeClr>
                </a:solidFill>
              </a:rPr>
              <a:t>ANNA: Ok. </a:t>
            </a:r>
            <a:endParaRPr lang="it-IT" sz="1800" dirty="0">
              <a:solidFill>
                <a:schemeClr val="accent5">
                  <a:lumMod val="75000"/>
                </a:schemeClr>
              </a:solidFill>
            </a:endParaRPr>
          </a:p>
          <a:p>
            <a:pPr marL="0" indent="0">
              <a:lnSpc>
                <a:spcPct val="150000"/>
              </a:lnSpc>
              <a:buNone/>
            </a:pPr>
            <a:r>
              <a:rPr lang="en-GB" sz="1800" dirty="0">
                <a:solidFill>
                  <a:schemeClr val="accent5">
                    <a:lumMod val="75000"/>
                  </a:schemeClr>
                </a:solidFill>
              </a:rPr>
              <a:t>GIULIA: ok</a:t>
            </a:r>
            <a:endParaRPr lang="it-IT" sz="1800" dirty="0">
              <a:solidFill>
                <a:schemeClr val="accent5">
                  <a:lumMod val="75000"/>
                </a:schemeClr>
              </a:solidFill>
            </a:endParaRPr>
          </a:p>
          <a:p>
            <a:pPr marL="0" indent="0">
              <a:lnSpc>
                <a:spcPct val="150000"/>
              </a:lnSpc>
              <a:buNone/>
            </a:pPr>
            <a:r>
              <a:rPr lang="en-GB" sz="1800" dirty="0">
                <a:solidFill>
                  <a:schemeClr val="accent5">
                    <a:lumMod val="75000"/>
                  </a:schemeClr>
                </a:solidFill>
              </a:rPr>
              <a:t>ALICE: The positive things I noticed about this birth attendance are that Giulia noticed that the gauzes were not sterile and she let us know without making it evident also to the woman and Anna communicated directly with Giulia requesting the things she needed indicating the person to whom the communication was directed.</a:t>
            </a:r>
            <a:endParaRPr lang="it-IT" sz="1800" dirty="0">
              <a:solidFill>
                <a:schemeClr val="accent5">
                  <a:lumMod val="75000"/>
                </a:schemeClr>
              </a:solidFill>
            </a:endParaRPr>
          </a:p>
          <a:p>
            <a:endParaRPr lang="it-IT" dirty="0"/>
          </a:p>
        </p:txBody>
      </p:sp>
    </p:spTree>
    <p:extLst>
      <p:ext uri="{BB962C8B-B14F-4D97-AF65-F5344CB8AC3E}">
        <p14:creationId xmlns:p14="http://schemas.microsoft.com/office/powerpoint/2010/main" val="15301100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578069"/>
            <a:ext cx="10515600" cy="5598894"/>
          </a:xfrm>
        </p:spPr>
        <p:txBody>
          <a:bodyPr>
            <a:normAutofit fontScale="62500" lnSpcReduction="20000"/>
          </a:bodyPr>
          <a:lstStyle/>
          <a:p>
            <a:pPr marL="0" indent="0">
              <a:lnSpc>
                <a:spcPct val="170000"/>
              </a:lnSpc>
              <a:buNone/>
            </a:pPr>
            <a:r>
              <a:rPr lang="en-GB" dirty="0">
                <a:solidFill>
                  <a:schemeClr val="accent5">
                    <a:lumMod val="75000"/>
                  </a:schemeClr>
                </a:solidFill>
              </a:rPr>
              <a:t>ALICE: One thing I must tell Anna, which is not nice, is that you replied in front of the woman, because in this way you give her the impression that there is no harmony among the staff.</a:t>
            </a:r>
            <a:endParaRPr lang="it-IT" dirty="0">
              <a:solidFill>
                <a:schemeClr val="accent5">
                  <a:lumMod val="75000"/>
                </a:schemeClr>
              </a:solidFill>
            </a:endParaRPr>
          </a:p>
          <a:p>
            <a:pPr marL="0" indent="0">
              <a:lnSpc>
                <a:spcPct val="170000"/>
              </a:lnSpc>
              <a:buNone/>
            </a:pPr>
            <a:r>
              <a:rPr lang="en-GB" dirty="0">
                <a:solidFill>
                  <a:schemeClr val="accent5">
                    <a:lumMod val="75000"/>
                  </a:schemeClr>
                </a:solidFill>
              </a:rPr>
              <a:t>ANNA: I’m very sorry. I didn’t realize this. I apologize.</a:t>
            </a:r>
            <a:endParaRPr lang="it-IT" dirty="0">
              <a:solidFill>
                <a:schemeClr val="accent5">
                  <a:lumMod val="75000"/>
                </a:schemeClr>
              </a:solidFill>
            </a:endParaRPr>
          </a:p>
          <a:p>
            <a:pPr marL="0" indent="0">
              <a:lnSpc>
                <a:spcPct val="170000"/>
              </a:lnSpc>
              <a:buNone/>
            </a:pPr>
            <a:r>
              <a:rPr lang="en-GB" dirty="0">
                <a:solidFill>
                  <a:schemeClr val="accent5">
                    <a:lumMod val="75000"/>
                  </a:schemeClr>
                </a:solidFill>
              </a:rPr>
              <a:t>ALICE: </a:t>
            </a:r>
            <a:endParaRPr lang="it-IT" dirty="0">
              <a:solidFill>
                <a:schemeClr val="accent5">
                  <a:lumMod val="75000"/>
                </a:schemeClr>
              </a:solidFill>
            </a:endParaRPr>
          </a:p>
          <a:p>
            <a:pPr marL="0" indent="0">
              <a:lnSpc>
                <a:spcPct val="170000"/>
              </a:lnSpc>
              <a:buNone/>
            </a:pPr>
            <a:r>
              <a:rPr lang="en-GB" dirty="0">
                <a:solidFill>
                  <a:schemeClr val="accent5">
                    <a:lumMod val="75000"/>
                  </a:schemeClr>
                </a:solidFill>
              </a:rPr>
              <a:t>Regarding the procedure, it is important that you pay attention to maintaining sterility and that you stick to the clamping time. Early clamping is not necessary if the </a:t>
            </a:r>
            <a:r>
              <a:rPr lang="en-GB" dirty="0" err="1">
                <a:solidFill>
                  <a:schemeClr val="accent5">
                    <a:lumMod val="75000"/>
                  </a:schemeClr>
                </a:solidFill>
              </a:rPr>
              <a:t>newborn</a:t>
            </a:r>
            <a:r>
              <a:rPr lang="en-GB" dirty="0">
                <a:solidFill>
                  <a:schemeClr val="accent5">
                    <a:lumMod val="75000"/>
                  </a:schemeClr>
                </a:solidFill>
              </a:rPr>
              <a:t> has no problems. This is also detrimental for the quality of care</a:t>
            </a:r>
            <a:endParaRPr lang="it-IT" dirty="0">
              <a:solidFill>
                <a:schemeClr val="accent5">
                  <a:lumMod val="75000"/>
                </a:schemeClr>
              </a:solidFill>
            </a:endParaRPr>
          </a:p>
          <a:p>
            <a:pPr marL="0" indent="0">
              <a:lnSpc>
                <a:spcPct val="170000"/>
              </a:lnSpc>
              <a:buNone/>
            </a:pPr>
            <a:r>
              <a:rPr lang="en-GB" dirty="0">
                <a:solidFill>
                  <a:schemeClr val="accent5">
                    <a:lumMod val="75000"/>
                  </a:schemeClr>
                </a:solidFill>
              </a:rPr>
              <a:t>ALICE: </a:t>
            </a:r>
            <a:endParaRPr lang="it-IT" dirty="0">
              <a:solidFill>
                <a:schemeClr val="accent5">
                  <a:lumMod val="75000"/>
                </a:schemeClr>
              </a:solidFill>
            </a:endParaRPr>
          </a:p>
          <a:p>
            <a:pPr marL="0" indent="0">
              <a:lnSpc>
                <a:spcPct val="170000"/>
              </a:lnSpc>
              <a:buNone/>
            </a:pPr>
            <a:r>
              <a:rPr lang="en-GB" dirty="0">
                <a:solidFill>
                  <a:schemeClr val="accent5">
                    <a:lumMod val="75000"/>
                  </a:schemeClr>
                </a:solidFill>
              </a:rPr>
              <a:t>Instead to Giulia I would like to remind you that the skin-to-skin phase implies that the </a:t>
            </a:r>
            <a:r>
              <a:rPr lang="en-GB" dirty="0" err="1">
                <a:solidFill>
                  <a:schemeClr val="accent5">
                    <a:lumMod val="75000"/>
                  </a:schemeClr>
                </a:solidFill>
              </a:rPr>
              <a:t>newborn</a:t>
            </a:r>
            <a:r>
              <a:rPr lang="en-GB" dirty="0">
                <a:solidFill>
                  <a:schemeClr val="accent5">
                    <a:lumMod val="75000"/>
                  </a:schemeClr>
                </a:solidFill>
              </a:rPr>
              <a:t> baby stays in contact with his mother’s skin for at least 2 hours just born and that the baby can be bathed later.</a:t>
            </a:r>
            <a:endParaRPr lang="it-IT" dirty="0">
              <a:solidFill>
                <a:schemeClr val="accent5">
                  <a:lumMod val="75000"/>
                </a:schemeClr>
              </a:solidFill>
            </a:endParaRPr>
          </a:p>
          <a:p>
            <a:pPr marL="0" indent="0">
              <a:lnSpc>
                <a:spcPct val="170000"/>
              </a:lnSpc>
              <a:buNone/>
            </a:pPr>
            <a:r>
              <a:rPr lang="en-GB" dirty="0">
                <a:solidFill>
                  <a:schemeClr val="accent5">
                    <a:lumMod val="75000"/>
                  </a:schemeClr>
                </a:solidFill>
              </a:rPr>
              <a:t>I hope you have understood the importance of your mistakes.</a:t>
            </a:r>
            <a:endParaRPr lang="it-IT" dirty="0">
              <a:solidFill>
                <a:schemeClr val="accent5">
                  <a:lumMod val="75000"/>
                </a:schemeClr>
              </a:solidFill>
            </a:endParaRPr>
          </a:p>
          <a:p>
            <a:endParaRPr lang="it-IT" dirty="0"/>
          </a:p>
        </p:txBody>
      </p:sp>
    </p:spTree>
    <p:extLst>
      <p:ext uri="{BB962C8B-B14F-4D97-AF65-F5344CB8AC3E}">
        <p14:creationId xmlns:p14="http://schemas.microsoft.com/office/powerpoint/2010/main" val="2148642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p:cNvSpPr txBox="1"/>
          <p:nvPr/>
        </p:nvSpPr>
        <p:spPr>
          <a:xfrm>
            <a:off x="2741587" y="331856"/>
            <a:ext cx="5591503" cy="769441"/>
          </a:xfrm>
          <a:prstGeom prst="rect">
            <a:avLst/>
          </a:prstGeom>
          <a:noFill/>
        </p:spPr>
        <p:txBody>
          <a:bodyPr wrap="square" rtlCol="0">
            <a:spAutoFit/>
          </a:bodyPr>
          <a:lstStyle/>
          <a:p>
            <a:pPr algn="ctr"/>
            <a:r>
              <a:rPr lang="en-GB" sz="4400" b="1" dirty="0">
                <a:solidFill>
                  <a:schemeClr val="accent5">
                    <a:lumMod val="75000"/>
                  </a:schemeClr>
                </a:solidFill>
              </a:rPr>
              <a:t>Context Description</a:t>
            </a:r>
          </a:p>
        </p:txBody>
      </p:sp>
      <p:sp>
        <p:nvSpPr>
          <p:cNvPr id="8" name="Ovale 7"/>
          <p:cNvSpPr/>
          <p:nvPr/>
        </p:nvSpPr>
        <p:spPr>
          <a:xfrm>
            <a:off x="249385" y="2224087"/>
            <a:ext cx="1904478" cy="34099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sz="1400" dirty="0">
                <a:solidFill>
                  <a:schemeClr val="bg1"/>
                </a:solidFill>
              </a:rPr>
              <a:t>Delivery room in an Italian Hospital</a:t>
            </a:r>
          </a:p>
          <a:p>
            <a:r>
              <a:rPr lang="en-GB" sz="1400" dirty="0"/>
              <a:t>At the beginning of the morning shift.</a:t>
            </a:r>
            <a:endParaRPr lang="it-IT" sz="1400" dirty="0"/>
          </a:p>
          <a:p>
            <a:endParaRPr lang="it-IT" sz="1400" dirty="0">
              <a:solidFill>
                <a:schemeClr val="bg1"/>
              </a:solidFill>
            </a:endParaRPr>
          </a:p>
        </p:txBody>
      </p:sp>
      <p:sp>
        <p:nvSpPr>
          <p:cNvPr id="10" name="Ovale 9"/>
          <p:cNvSpPr/>
          <p:nvPr/>
        </p:nvSpPr>
        <p:spPr>
          <a:xfrm>
            <a:off x="1771786" y="2141023"/>
            <a:ext cx="1900604" cy="3409950"/>
          </a:xfrm>
          <a:prstGeom prst="ellipse">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r>
              <a:rPr lang="en-GB" sz="1400" dirty="0">
                <a:solidFill>
                  <a:schemeClr val="bg1"/>
                </a:solidFill>
              </a:rPr>
              <a:t>Helena is 28 years old and she is giving birth to a healthy full term baby. Her pregnancy is at low risk.</a:t>
            </a:r>
            <a:endParaRPr lang="it-IT" sz="1400" dirty="0">
              <a:solidFill>
                <a:schemeClr val="bg1"/>
              </a:solidFill>
            </a:endParaRPr>
          </a:p>
        </p:txBody>
      </p:sp>
      <p:sp>
        <p:nvSpPr>
          <p:cNvPr id="11" name="Ovale 10"/>
          <p:cNvSpPr/>
          <p:nvPr/>
        </p:nvSpPr>
        <p:spPr>
          <a:xfrm>
            <a:off x="3413065" y="2016186"/>
            <a:ext cx="2124274" cy="3882485"/>
          </a:xfrm>
          <a:prstGeom prst="ellipse">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r>
              <a:rPr lang="en-GB" sz="1200" dirty="0">
                <a:solidFill>
                  <a:schemeClr val="bg1"/>
                </a:solidFill>
              </a:rPr>
              <a:t>1 Midwifery student: Anne</a:t>
            </a:r>
            <a:endParaRPr lang="it-IT" sz="1200" dirty="0">
              <a:solidFill>
                <a:schemeClr val="bg1"/>
              </a:solidFill>
            </a:endParaRPr>
          </a:p>
          <a:p>
            <a:r>
              <a:rPr lang="en-GB" sz="1200" dirty="0">
                <a:solidFill>
                  <a:schemeClr val="bg1"/>
                </a:solidFill>
              </a:rPr>
              <a:t>1 Midwifery tutor: Alice</a:t>
            </a:r>
            <a:endParaRPr lang="it-IT" sz="1200" dirty="0">
              <a:solidFill>
                <a:schemeClr val="bg1"/>
              </a:solidFill>
            </a:endParaRPr>
          </a:p>
          <a:p>
            <a:r>
              <a:rPr lang="en-GB" sz="1200" dirty="0">
                <a:solidFill>
                  <a:schemeClr val="bg1"/>
                </a:solidFill>
              </a:rPr>
              <a:t>1 Nurse: Julie</a:t>
            </a:r>
            <a:endParaRPr lang="it-IT" sz="1200" dirty="0">
              <a:solidFill>
                <a:schemeClr val="bg1"/>
              </a:solidFill>
            </a:endParaRPr>
          </a:p>
          <a:p>
            <a:r>
              <a:rPr lang="en-GB" sz="1200" dirty="0">
                <a:solidFill>
                  <a:schemeClr val="bg1"/>
                </a:solidFill>
              </a:rPr>
              <a:t>1 Husband: Mr Rossi</a:t>
            </a:r>
            <a:endParaRPr lang="it-IT" sz="1200" dirty="0">
              <a:solidFill>
                <a:schemeClr val="bg1"/>
              </a:solidFill>
            </a:endParaRPr>
          </a:p>
          <a:p>
            <a:r>
              <a:rPr lang="en-GB" sz="1200" dirty="0">
                <a:solidFill>
                  <a:schemeClr val="bg1"/>
                </a:solidFill>
              </a:rPr>
              <a:t>1 Woman in pregnancy: Helena (voice for mannequin)</a:t>
            </a:r>
          </a:p>
          <a:p>
            <a:r>
              <a:rPr lang="en-GB" sz="1200" dirty="0">
                <a:solidFill>
                  <a:schemeClr val="bg1"/>
                </a:solidFill>
              </a:rPr>
              <a:t>1 </a:t>
            </a:r>
            <a:r>
              <a:rPr lang="en-GB" sz="1200" dirty="0" err="1">
                <a:solidFill>
                  <a:schemeClr val="bg1"/>
                </a:solidFill>
              </a:rPr>
              <a:t>Newborn</a:t>
            </a:r>
            <a:r>
              <a:rPr lang="en-GB" sz="1200" dirty="0">
                <a:solidFill>
                  <a:schemeClr val="bg1"/>
                </a:solidFill>
              </a:rPr>
              <a:t> (mannequin)</a:t>
            </a:r>
            <a:endParaRPr lang="it-IT" sz="1200" dirty="0">
              <a:solidFill>
                <a:schemeClr val="bg1"/>
              </a:solidFill>
            </a:endParaRPr>
          </a:p>
          <a:p>
            <a:r>
              <a:rPr lang="en-GB" sz="1200" dirty="0">
                <a:solidFill>
                  <a:schemeClr val="bg1"/>
                </a:solidFill>
              </a:rPr>
              <a:t>1 Neonatologist: Dr Smith</a:t>
            </a:r>
            <a:endParaRPr lang="it-IT" sz="1200" dirty="0">
              <a:solidFill>
                <a:schemeClr val="bg1"/>
              </a:solidFill>
            </a:endParaRPr>
          </a:p>
        </p:txBody>
      </p:sp>
      <p:sp>
        <p:nvSpPr>
          <p:cNvPr id="12" name="Ovale 11"/>
          <p:cNvSpPr/>
          <p:nvPr/>
        </p:nvSpPr>
        <p:spPr>
          <a:xfrm>
            <a:off x="5194791" y="1365431"/>
            <a:ext cx="3398995" cy="5237157"/>
          </a:xfrm>
          <a:prstGeom prst="ellipse">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it-IT" sz="11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MISTAKES</a:t>
            </a:r>
            <a:r>
              <a:rPr lang="it-IT"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gn="ctr">
              <a:lnSpc>
                <a:spcPct val="107000"/>
              </a:lnSpc>
              <a:spcAft>
                <a:spcPts val="800"/>
              </a:spcAft>
              <a:buFont typeface="+mj-lt"/>
              <a:buAutoNum type="arabicPeriod"/>
            </a:pPr>
            <a:r>
              <a:rPr lang="en-US" sz="1200" dirty="0">
                <a:solidFill>
                  <a:schemeClr val="bg1"/>
                </a:solidFill>
                <a:latin typeface="Calibri" panose="020F0502020204030204" pitchFamily="34" charset="0"/>
                <a:ea typeface="Calibri" panose="020F0502020204030204" pitchFamily="34" charset="0"/>
                <a:cs typeface="Times New Roman" panose="02020603050405020304" pitchFamily="18" charset="0"/>
              </a:rPr>
              <a:t>Anne contaminates the gloves looking at the sterile drapes under the woman's buttocks</a:t>
            </a:r>
          </a:p>
          <a:p>
            <a:pPr marL="342900" lvl="0" indent="-342900" algn="ctr">
              <a:lnSpc>
                <a:spcPct val="107000"/>
              </a:lnSpc>
              <a:spcAft>
                <a:spcPts val="800"/>
              </a:spcAft>
              <a:buFont typeface="+mj-lt"/>
              <a:buAutoNum type="arabicPeriod"/>
            </a:pPr>
            <a:r>
              <a:rPr lang="en-US" sz="1200" dirty="0">
                <a:solidFill>
                  <a:schemeClr val="bg1"/>
                </a:solidFill>
              </a:rPr>
              <a:t>Anna discusses with Alice in front of the woman</a:t>
            </a:r>
            <a:endParaRPr lang="it-IT" sz="1100" b="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it-IT" sz="11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NEAR MISS:</a:t>
            </a:r>
            <a:endParaRPr lang="en-US" sz="1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ctr">
              <a:lnSpc>
                <a:spcPct val="107000"/>
              </a:lnSpc>
              <a:spcAft>
                <a:spcPts val="800"/>
              </a:spcAft>
              <a:buFont typeface="+mj-lt"/>
              <a:buAutoNum type="arabicPeriod"/>
            </a:pPr>
            <a:r>
              <a:rPr lang="en-GB" sz="1200" dirty="0">
                <a:solidFill>
                  <a:schemeClr val="bg1"/>
                </a:solidFill>
              </a:rPr>
              <a:t>As Julie</a:t>
            </a:r>
            <a:r>
              <a:rPr lang="en-GB" sz="1200" dirty="0">
                <a:solidFill>
                  <a:schemeClr val="bg1"/>
                </a:solidFill>
                <a:latin typeface="Calibri" panose="020F0502020204030204" pitchFamily="34" charset="0"/>
                <a:ea typeface="Calibri" panose="020F0502020204030204" pitchFamily="34" charset="0"/>
                <a:cs typeface="Times New Roman" panose="02020603050405020304" pitchFamily="18" charset="0"/>
              </a:rPr>
              <a:t>  passes the sterile gauze to  Anne </a:t>
            </a:r>
            <a:r>
              <a:rPr lang="en-GB" altLang="it-IT" sz="1200" dirty="0">
                <a:solidFill>
                  <a:schemeClr val="bg1"/>
                </a:solidFill>
                <a:latin typeface="inherit"/>
              </a:rPr>
              <a:t>, she notices the expired sterility</a:t>
            </a:r>
            <a:r>
              <a:rPr lang="en-GB" altLang="it-IT" sz="1200" dirty="0">
                <a:solidFill>
                  <a:schemeClr val="bg1"/>
                </a:solidFill>
              </a:rPr>
              <a:t> </a:t>
            </a:r>
          </a:p>
          <a:p>
            <a:pPr marL="342900" lvl="0" indent="-342900" algn="ctr">
              <a:lnSpc>
                <a:spcPct val="107000"/>
              </a:lnSpc>
              <a:spcAft>
                <a:spcPts val="800"/>
              </a:spcAft>
              <a:buFont typeface="+mj-lt"/>
              <a:buAutoNum type="arabicPeriod"/>
            </a:pPr>
            <a:r>
              <a:rPr lang="en-US" sz="1200" dirty="0">
                <a:solidFill>
                  <a:schemeClr val="bg1"/>
                </a:solidFill>
              </a:rPr>
              <a:t>Anne is going to cut the umbilical cord as soon as the baby was  born</a:t>
            </a:r>
          </a:p>
          <a:p>
            <a:pPr marL="342900" lvl="0" indent="-342900" algn="ctr">
              <a:lnSpc>
                <a:spcPct val="107000"/>
              </a:lnSpc>
              <a:spcAft>
                <a:spcPts val="800"/>
              </a:spcAft>
              <a:buFont typeface="+mj-lt"/>
              <a:buAutoNum type="arabicPeriod"/>
            </a:pPr>
            <a:r>
              <a:rPr lang="en-US" sz="1200" dirty="0">
                <a:solidFill>
                  <a:schemeClr val="bg1"/>
                </a:solidFill>
              </a:rPr>
              <a:t>Julie wants to take the baby to the nursery too early</a:t>
            </a:r>
            <a:r>
              <a:rPr lang="it-IT"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3" name="Ovale 12"/>
          <p:cNvSpPr/>
          <p:nvPr/>
        </p:nvSpPr>
        <p:spPr>
          <a:xfrm>
            <a:off x="8528390" y="1308497"/>
            <a:ext cx="3376529" cy="5200650"/>
          </a:xfrm>
          <a:prstGeom prst="ellipse">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it-IT" sz="11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MISTAKES</a:t>
            </a:r>
            <a:r>
              <a:rPr lang="it-IT" sz="1100" dirty="0">
                <a:solidFill>
                  <a:schemeClr val="bg1"/>
                </a:solidFill>
                <a:latin typeface="Calibri" panose="020F0502020204030204" pitchFamily="34" charset="0"/>
                <a:ea typeface="Calibri" panose="020F0502020204030204" pitchFamily="34" charset="0"/>
                <a:cs typeface="Times New Roman" panose="02020603050405020304" pitchFamily="18" charset="0"/>
              </a:rPr>
              <a:t>:</a:t>
            </a:r>
          </a:p>
          <a:p>
            <a:pPr marL="342900" lvl="0" indent="-342900" algn="ctr">
              <a:lnSpc>
                <a:spcPct val="107000"/>
              </a:lnSpc>
              <a:spcAft>
                <a:spcPts val="800"/>
              </a:spcAft>
              <a:buFont typeface="+mj-lt"/>
              <a:buAutoNum type="arabicPeriod"/>
            </a:pPr>
            <a:r>
              <a:rPr lang="en-US" sz="1200" dirty="0">
                <a:solidFill>
                  <a:schemeClr val="bg1"/>
                </a:solidFill>
              </a:rPr>
              <a:t>Alice tells Anna to replace contaminated gloves</a:t>
            </a:r>
          </a:p>
          <a:p>
            <a:pPr marL="342900" lvl="0" indent="-342900" algn="ctr">
              <a:lnSpc>
                <a:spcPct val="107000"/>
              </a:lnSpc>
              <a:spcAft>
                <a:spcPts val="800"/>
              </a:spcAft>
              <a:buFont typeface="+mj-lt"/>
              <a:buAutoNum type="arabicPeriod"/>
            </a:pPr>
            <a:r>
              <a:rPr lang="en-US" sz="1200" dirty="0">
                <a:solidFill>
                  <a:schemeClr val="bg1"/>
                </a:solidFill>
              </a:rPr>
              <a:t>Alice interrupts the communication error</a:t>
            </a:r>
          </a:p>
          <a:p>
            <a:pPr lvl="0" algn="ctr">
              <a:lnSpc>
                <a:spcPct val="107000"/>
              </a:lnSpc>
              <a:spcAft>
                <a:spcPts val="800"/>
              </a:spcAft>
            </a:pPr>
            <a:r>
              <a:rPr lang="en-US" sz="1200" dirty="0">
                <a:solidFill>
                  <a:schemeClr val="bg1"/>
                </a:solidFill>
              </a:rPr>
              <a:t> </a:t>
            </a:r>
            <a:r>
              <a:rPr lang="it-IT" sz="11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NEAR MISS:</a:t>
            </a:r>
            <a:endParaRPr lang="en-US" sz="1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228600" lvl="0" indent="-228600" algn="ctr">
              <a:lnSpc>
                <a:spcPct val="107000"/>
              </a:lnSpc>
              <a:spcAft>
                <a:spcPts val="0"/>
              </a:spcAft>
              <a:buFont typeface="+mj-lt"/>
              <a:buAutoNum type="arabicPeriod"/>
            </a:pPr>
            <a:r>
              <a:rPr lang="en-US" sz="1200" dirty="0">
                <a:solidFill>
                  <a:schemeClr val="bg1"/>
                </a:solidFill>
              </a:rPr>
              <a:t>Julie tells Alice that the gauzes are no longer sterile and replaces them</a:t>
            </a:r>
          </a:p>
          <a:p>
            <a:pPr lvl="0" algn="ctr">
              <a:spcAft>
                <a:spcPts val="0"/>
              </a:spcAft>
            </a:pPr>
            <a:endParaRPr lang="en-US" sz="1200" dirty="0">
              <a:solidFill>
                <a:schemeClr val="bg1"/>
              </a:solidFill>
            </a:endParaRPr>
          </a:p>
          <a:p>
            <a:pPr marL="228600" lvl="0" indent="-228600" algn="ctr">
              <a:lnSpc>
                <a:spcPct val="107000"/>
              </a:lnSpc>
              <a:spcAft>
                <a:spcPts val="0"/>
              </a:spcAft>
              <a:buFont typeface="+mj-lt"/>
              <a:buAutoNum type="arabicPeriod" startAt="2"/>
            </a:pPr>
            <a:r>
              <a:rPr lang="en-US" sz="1200" dirty="0">
                <a:solidFill>
                  <a:schemeClr val="bg1"/>
                </a:solidFill>
              </a:rPr>
              <a:t>Alice stops from cutting the umbilical cord</a:t>
            </a:r>
          </a:p>
          <a:p>
            <a:pPr lvl="0" algn="ctr">
              <a:lnSpc>
                <a:spcPct val="107000"/>
              </a:lnSpc>
              <a:spcAft>
                <a:spcPts val="0"/>
              </a:spcAft>
            </a:pPr>
            <a:endParaRPr lang="en-US" sz="1200" dirty="0">
              <a:solidFill>
                <a:schemeClr val="bg1"/>
              </a:solidFill>
            </a:endParaRPr>
          </a:p>
          <a:p>
            <a:pPr marL="342900" lvl="0" indent="-342900" algn="ctr">
              <a:lnSpc>
                <a:spcPct val="107000"/>
              </a:lnSpc>
              <a:spcAft>
                <a:spcPts val="0"/>
              </a:spcAft>
              <a:buFont typeface="+mj-lt"/>
              <a:buAutoNum type="arabicPeriod" startAt="3"/>
            </a:pPr>
            <a:r>
              <a:rPr lang="en-US" sz="1200" dirty="0">
                <a:solidFill>
                  <a:schemeClr val="bg1"/>
                </a:solidFill>
              </a:rPr>
              <a:t>Alice stops Julie to allow skin to skin</a:t>
            </a:r>
          </a:p>
          <a:p>
            <a:pPr lvl="0" algn="ctr">
              <a:lnSpc>
                <a:spcPct val="107000"/>
              </a:lnSpc>
              <a:spcAft>
                <a:spcPts val="0"/>
              </a:spcAft>
            </a:pPr>
            <a:endParaRPr lang="en-US" sz="1200" dirty="0">
              <a:solidFill>
                <a:schemeClr val="bg1"/>
              </a:solidFill>
            </a:endParaRPr>
          </a:p>
          <a:p>
            <a:pPr marL="342900" indent="-342900" algn="ctr">
              <a:lnSpc>
                <a:spcPct val="107000"/>
              </a:lnSpc>
              <a:buFont typeface="+mj-lt"/>
              <a:buAutoNum type="arabicPeriod" startAt="4"/>
            </a:pPr>
            <a:r>
              <a:rPr lang="en-US" sz="1200" dirty="0">
                <a:solidFill>
                  <a:schemeClr val="bg1"/>
                </a:solidFill>
              </a:rPr>
              <a:t>Alice debriefs with Anne and Julie after the postpartum period </a:t>
            </a:r>
          </a:p>
          <a:p>
            <a:pPr marL="342900" lvl="0" indent="-342900" algn="ctr">
              <a:lnSpc>
                <a:spcPct val="107000"/>
              </a:lnSpc>
              <a:spcAft>
                <a:spcPts val="0"/>
              </a:spcAft>
              <a:buFont typeface="+mj-lt"/>
              <a:buAutoNum type="arabicPeriod" startAt="4"/>
            </a:pPr>
            <a:endParaRPr lang="en-US" sz="1100" dirty="0">
              <a:solidFill>
                <a:schemeClr val="bg1"/>
              </a:solidFill>
            </a:endParaRPr>
          </a:p>
        </p:txBody>
      </p:sp>
      <p:sp>
        <p:nvSpPr>
          <p:cNvPr id="2"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16" name="Rettangolo 15"/>
          <p:cNvSpPr/>
          <p:nvPr/>
        </p:nvSpPr>
        <p:spPr>
          <a:xfrm>
            <a:off x="710175" y="1522605"/>
            <a:ext cx="982898" cy="369332"/>
          </a:xfrm>
          <a:prstGeom prst="rect">
            <a:avLst/>
          </a:prstGeom>
        </p:spPr>
        <p:txBody>
          <a:bodyPr wrap="none">
            <a:spAutoFit/>
          </a:bodyPr>
          <a:lstStyle/>
          <a:p>
            <a:r>
              <a:rPr lang="it-IT" altLang="it-IT" dirty="0">
                <a:latin typeface="Calibri" panose="020F0502020204030204" pitchFamily="34" charset="0"/>
                <a:ea typeface="Calibri" panose="020F0502020204030204" pitchFamily="34" charset="0"/>
                <a:cs typeface="Times New Roman" panose="02020603050405020304" pitchFamily="18" charset="0"/>
              </a:rPr>
              <a:t>SETTING</a:t>
            </a:r>
            <a:endParaRPr lang="it-IT" dirty="0"/>
          </a:p>
        </p:txBody>
      </p:sp>
      <p:sp>
        <p:nvSpPr>
          <p:cNvPr id="17" name="Rettangolo 16"/>
          <p:cNvSpPr/>
          <p:nvPr/>
        </p:nvSpPr>
        <p:spPr>
          <a:xfrm>
            <a:off x="1973968" y="1563790"/>
            <a:ext cx="1472134" cy="369332"/>
          </a:xfrm>
          <a:prstGeom prst="rect">
            <a:avLst/>
          </a:prstGeom>
        </p:spPr>
        <p:txBody>
          <a:bodyPr wrap="none">
            <a:spAutoFit/>
          </a:bodyPr>
          <a:lstStyle/>
          <a:p>
            <a:r>
              <a:rPr lang="it-IT" altLang="it-IT" dirty="0">
                <a:latin typeface="Calibri" panose="020F0502020204030204" pitchFamily="34" charset="0"/>
                <a:ea typeface="Calibri" panose="020F0502020204030204" pitchFamily="34" charset="0"/>
                <a:cs typeface="Times New Roman" panose="02020603050405020304" pitchFamily="18" charset="0"/>
              </a:rPr>
              <a:t>PATIENT CASE</a:t>
            </a:r>
            <a:endParaRPr lang="it-IT" dirty="0"/>
          </a:p>
        </p:txBody>
      </p:sp>
      <p:sp>
        <p:nvSpPr>
          <p:cNvPr id="18" name="Rettangolo 17"/>
          <p:cNvSpPr/>
          <p:nvPr/>
        </p:nvSpPr>
        <p:spPr>
          <a:xfrm>
            <a:off x="3693327" y="1417458"/>
            <a:ext cx="1493807" cy="369332"/>
          </a:xfrm>
          <a:prstGeom prst="rect">
            <a:avLst/>
          </a:prstGeom>
        </p:spPr>
        <p:txBody>
          <a:bodyPr wrap="none">
            <a:spAutoFit/>
          </a:bodyPr>
          <a:lstStyle/>
          <a:p>
            <a:r>
              <a:rPr lang="en-GB" dirty="0"/>
              <a:t>PARTICIPANTS</a:t>
            </a:r>
            <a:endParaRPr lang="it-IT" dirty="0"/>
          </a:p>
        </p:txBody>
      </p:sp>
      <p:sp>
        <p:nvSpPr>
          <p:cNvPr id="19" name="Rettangolo 18"/>
          <p:cNvSpPr/>
          <p:nvPr/>
        </p:nvSpPr>
        <p:spPr>
          <a:xfrm>
            <a:off x="9147969" y="39140"/>
            <a:ext cx="2528064" cy="1200329"/>
          </a:xfrm>
          <a:prstGeom prst="rect">
            <a:avLst/>
          </a:prstGeom>
        </p:spPr>
        <p:txBody>
          <a:bodyPr wrap="none">
            <a:spAutoFit/>
          </a:bodyPr>
          <a:lstStyle/>
          <a:p>
            <a:pPr lvl="0" indent="449263" eaLnBrk="0" fontAlgn="base" hangingPunct="0">
              <a:spcBef>
                <a:spcPct val="0"/>
              </a:spcBef>
              <a:spcAft>
                <a:spcPct val="0"/>
              </a:spcAft>
            </a:pPr>
            <a:r>
              <a:rPr lang="it-IT" dirty="0"/>
              <a:t>SITUATION</a:t>
            </a:r>
          </a:p>
          <a:p>
            <a:pPr lvl="0" indent="449263" eaLnBrk="0" fontAlgn="base" hangingPunct="0">
              <a:spcBef>
                <a:spcPct val="0"/>
              </a:spcBef>
              <a:spcAft>
                <a:spcPct val="0"/>
              </a:spcAft>
            </a:pPr>
            <a:r>
              <a:rPr lang="it-IT" dirty="0"/>
              <a:t>BACKGROUND</a:t>
            </a:r>
          </a:p>
          <a:p>
            <a:pPr lvl="0" indent="449263" eaLnBrk="0" fontAlgn="base" hangingPunct="0">
              <a:spcBef>
                <a:spcPct val="0"/>
              </a:spcBef>
              <a:spcAft>
                <a:spcPct val="0"/>
              </a:spcAft>
            </a:pPr>
            <a:r>
              <a:rPr lang="it-IT" dirty="0"/>
              <a:t>ASSESSMENT</a:t>
            </a:r>
          </a:p>
          <a:p>
            <a:pPr lvl="0" indent="449263" eaLnBrk="0" fontAlgn="base" hangingPunct="0">
              <a:spcBef>
                <a:spcPct val="0"/>
              </a:spcBef>
              <a:spcAft>
                <a:spcPct val="0"/>
              </a:spcAft>
            </a:pPr>
            <a:r>
              <a:rPr lang="it-IT" dirty="0"/>
              <a:t>RECOMMENDATION</a:t>
            </a:r>
            <a:endParaRPr lang="it-IT" altLang="it-IT" sz="1400" dirty="0"/>
          </a:p>
        </p:txBody>
      </p:sp>
      <p:sp>
        <p:nvSpPr>
          <p:cNvPr id="21" name="Rettangolo 20"/>
          <p:cNvSpPr/>
          <p:nvPr/>
        </p:nvSpPr>
        <p:spPr>
          <a:xfrm>
            <a:off x="5424359" y="971311"/>
            <a:ext cx="2666436" cy="369332"/>
          </a:xfrm>
          <a:prstGeom prst="rect">
            <a:avLst/>
          </a:prstGeom>
        </p:spPr>
        <p:txBody>
          <a:bodyPr wrap="none">
            <a:spAutoFit/>
          </a:bodyPr>
          <a:lstStyle/>
          <a:p>
            <a:pPr lvl="0" indent="449263" eaLnBrk="0" fontAlgn="base" hangingPunct="0">
              <a:spcBef>
                <a:spcPct val="0"/>
              </a:spcBef>
              <a:spcAft>
                <a:spcPct val="0"/>
              </a:spcAft>
            </a:pPr>
            <a:r>
              <a:rPr lang="it-IT" altLang="it-IT" dirty="0">
                <a:latin typeface="Calibri" panose="020F0502020204030204" pitchFamily="34" charset="0"/>
                <a:ea typeface="Calibri" panose="020F0502020204030204" pitchFamily="34" charset="0"/>
                <a:cs typeface="Times New Roman" panose="02020603050405020304" pitchFamily="18" charset="0"/>
              </a:rPr>
              <a:t>LEVEL OF CRITICALITY</a:t>
            </a:r>
            <a:endParaRPr lang="it-IT" altLang="it-IT" sz="3200" dirty="0">
              <a:latin typeface="Arial" panose="020B0604020202020204" pitchFamily="34" charset="0"/>
            </a:endParaRPr>
          </a:p>
        </p:txBody>
      </p:sp>
      <p:sp>
        <p:nvSpPr>
          <p:cNvPr id="24" name="Rectangle 17"/>
          <p:cNvSpPr>
            <a:spLocks noChangeArrowheads="1"/>
          </p:cNvSpPr>
          <p:nvPr/>
        </p:nvSpPr>
        <p:spPr bwMode="auto">
          <a:xfrm>
            <a:off x="457200" y="5473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04718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p:cNvSpPr>
            <a:spLocks noGrp="1"/>
          </p:cNvSpPr>
          <p:nvPr>
            <p:ph idx="1"/>
          </p:nvPr>
        </p:nvSpPr>
        <p:spPr>
          <a:xfrm>
            <a:off x="399389" y="4474232"/>
            <a:ext cx="10586545" cy="2232406"/>
          </a:xfrm>
          <a:prstGeom prst="rect">
            <a:avLst/>
          </a:prstGeom>
        </p:spPr>
        <p:txBody>
          <a:bodyPr wrap="square">
            <a:spAutoFit/>
          </a:bodyPr>
          <a:lstStyle/>
          <a:p>
            <a:pPr marL="0" indent="0" algn="ctr">
              <a:buNone/>
            </a:pPr>
            <a:r>
              <a:rPr lang="en-GB" b="1" dirty="0">
                <a:solidFill>
                  <a:schemeClr val="accent5">
                    <a:lumMod val="75000"/>
                  </a:schemeClr>
                </a:solidFill>
              </a:rPr>
              <a:t>Participants required</a:t>
            </a:r>
            <a:endParaRPr lang="it-IT" sz="2400" dirty="0">
              <a:solidFill>
                <a:schemeClr val="accent5">
                  <a:lumMod val="75000"/>
                </a:schemeClr>
              </a:solidFill>
            </a:endParaRPr>
          </a:p>
          <a:p>
            <a:pPr marL="0" indent="0">
              <a:lnSpc>
                <a:spcPct val="150000"/>
              </a:lnSpc>
              <a:buNone/>
            </a:pPr>
            <a:r>
              <a:rPr lang="en-GB" sz="2400" dirty="0">
                <a:solidFill>
                  <a:schemeClr val="accent5">
                    <a:lumMod val="75000"/>
                  </a:schemeClr>
                </a:solidFill>
              </a:rPr>
              <a:t>The level of experience required is related to delivery care, so the undergraduate midwifery students have to be in their third year. </a:t>
            </a:r>
            <a:endParaRPr lang="it-IT" sz="2400" dirty="0">
              <a:solidFill>
                <a:schemeClr val="accent5">
                  <a:lumMod val="75000"/>
                </a:schemeClr>
              </a:solidFill>
            </a:endParaRPr>
          </a:p>
          <a:p>
            <a:endParaRPr lang="it-IT" dirty="0"/>
          </a:p>
        </p:txBody>
      </p:sp>
      <p:sp>
        <p:nvSpPr>
          <p:cNvPr id="5" name="Rettangolo 4"/>
          <p:cNvSpPr/>
          <p:nvPr/>
        </p:nvSpPr>
        <p:spPr>
          <a:xfrm>
            <a:off x="488728" y="648130"/>
            <a:ext cx="10407869" cy="3437351"/>
          </a:xfrm>
          <a:prstGeom prst="rect">
            <a:avLst/>
          </a:prstGeom>
        </p:spPr>
        <p:txBody>
          <a:bodyPr wrap="square">
            <a:spAutoFit/>
          </a:bodyPr>
          <a:lstStyle/>
          <a:p>
            <a:pPr algn="ctr">
              <a:lnSpc>
                <a:spcPct val="107000"/>
              </a:lnSpc>
              <a:spcAft>
                <a:spcPts val="800"/>
              </a:spcAft>
            </a:pPr>
            <a:r>
              <a:rPr lang="en-GB" sz="2800" b="1" dirty="0">
                <a:solidFill>
                  <a:schemeClr val="accent5">
                    <a:lumMod val="75000"/>
                  </a:schemeClr>
                </a:solidFill>
                <a:ea typeface="Calibri" panose="020F0502020204030204" pitchFamily="34" charset="0"/>
                <a:cs typeface="Calibri" panose="020F0502020204030204" pitchFamily="34" charset="0"/>
              </a:rPr>
              <a:t>Personnel and equipment</a:t>
            </a:r>
            <a:endParaRPr lang="it-IT" sz="2800" dirty="0">
              <a:solidFill>
                <a:schemeClr val="accent5">
                  <a:lumMod val="75000"/>
                </a:schemeClr>
              </a:solidFill>
              <a:ea typeface="Calibri" panose="020F0502020204030204" pitchFamily="34" charset="0"/>
              <a:cs typeface="Calibri" panose="020F0502020204030204" pitchFamily="34" charset="0"/>
            </a:endParaRPr>
          </a:p>
          <a:p>
            <a:pPr algn="just">
              <a:lnSpc>
                <a:spcPct val="107000"/>
              </a:lnSpc>
              <a:spcAft>
                <a:spcPts val="800"/>
              </a:spcAft>
            </a:pPr>
            <a:r>
              <a:rPr lang="en-GB" sz="2400" dirty="0">
                <a:solidFill>
                  <a:schemeClr val="accent5">
                    <a:lumMod val="75000"/>
                  </a:schemeClr>
                </a:solidFill>
                <a:ea typeface="Calibri" panose="020F0502020204030204" pitchFamily="34" charset="0"/>
                <a:cs typeface="Calibri" panose="020F0502020204030204" pitchFamily="34" charset="0"/>
              </a:rPr>
              <a:t>The staff includes:</a:t>
            </a:r>
            <a:endParaRPr lang="it-IT" sz="2400" dirty="0">
              <a:solidFill>
                <a:schemeClr val="accent5">
                  <a:lumMod val="75000"/>
                </a:schemeClr>
              </a:solidFill>
              <a:ea typeface="Calibri" panose="020F0502020204030204" pitchFamily="34" charset="0"/>
              <a:cs typeface="Calibri" panose="020F0502020204030204" pitchFamily="34" charset="0"/>
            </a:endParaRPr>
          </a:p>
          <a:p>
            <a:pPr algn="just">
              <a:lnSpc>
                <a:spcPct val="107000"/>
              </a:lnSpc>
              <a:spcAft>
                <a:spcPts val="800"/>
              </a:spcAft>
            </a:pPr>
            <a:r>
              <a:rPr lang="en-GB" sz="2400" dirty="0">
                <a:solidFill>
                  <a:schemeClr val="accent5">
                    <a:lumMod val="75000"/>
                  </a:schemeClr>
                </a:solidFill>
                <a:ea typeface="Calibri" panose="020F0502020204030204" pitchFamily="34" charset="0"/>
                <a:cs typeface="Calibri" panose="020F0502020204030204" pitchFamily="34" charset="0"/>
              </a:rPr>
              <a:t>- 1 Midwifery tutor, who is in the delivery room to supervise the student and intervene in case of malpractice; </a:t>
            </a:r>
            <a:endParaRPr lang="it-IT" sz="2400" dirty="0">
              <a:solidFill>
                <a:schemeClr val="accent5">
                  <a:lumMod val="75000"/>
                </a:schemeClr>
              </a:solidFill>
              <a:ea typeface="Calibri" panose="020F0502020204030204" pitchFamily="34" charset="0"/>
              <a:cs typeface="Calibri" panose="020F0502020204030204" pitchFamily="34" charset="0"/>
            </a:endParaRPr>
          </a:p>
          <a:p>
            <a:pPr algn="just">
              <a:lnSpc>
                <a:spcPct val="107000"/>
              </a:lnSpc>
              <a:spcAft>
                <a:spcPts val="800"/>
              </a:spcAft>
            </a:pPr>
            <a:r>
              <a:rPr lang="en-GB" sz="2400" dirty="0">
                <a:solidFill>
                  <a:schemeClr val="accent5">
                    <a:lumMod val="75000"/>
                  </a:schemeClr>
                </a:solidFill>
                <a:ea typeface="Calibri" panose="020F0502020204030204" pitchFamily="34" charset="0"/>
                <a:cs typeface="Calibri" panose="020F0502020204030204" pitchFamily="34" charset="0"/>
              </a:rPr>
              <a:t>- 1 Midwifery Student, who is training to assist the woman during delivery; </a:t>
            </a:r>
            <a:endParaRPr lang="it-IT" sz="2400" dirty="0">
              <a:solidFill>
                <a:schemeClr val="accent5">
                  <a:lumMod val="75000"/>
                </a:schemeClr>
              </a:solidFill>
              <a:ea typeface="Calibri" panose="020F0502020204030204" pitchFamily="34" charset="0"/>
              <a:cs typeface="Calibri" panose="020F0502020204030204" pitchFamily="34" charset="0"/>
            </a:endParaRPr>
          </a:p>
          <a:p>
            <a:pPr algn="just">
              <a:lnSpc>
                <a:spcPct val="107000"/>
              </a:lnSpc>
              <a:spcAft>
                <a:spcPts val="800"/>
              </a:spcAft>
            </a:pPr>
            <a:r>
              <a:rPr lang="en-GB" sz="2400" dirty="0">
                <a:solidFill>
                  <a:schemeClr val="accent5">
                    <a:lumMod val="75000"/>
                  </a:schemeClr>
                </a:solidFill>
                <a:ea typeface="Calibri" panose="020F0502020204030204" pitchFamily="34" charset="0"/>
                <a:cs typeface="Calibri" panose="020F0502020204030204" pitchFamily="34" charset="0"/>
              </a:rPr>
              <a:t>- 1 Nurse, who is assisting the midwife;</a:t>
            </a:r>
            <a:endParaRPr lang="it-IT" sz="2400" dirty="0">
              <a:solidFill>
                <a:schemeClr val="accent5">
                  <a:lumMod val="75000"/>
                </a:schemeClr>
              </a:solidFill>
              <a:ea typeface="Calibri" panose="020F0502020204030204" pitchFamily="34" charset="0"/>
              <a:cs typeface="Calibri" panose="020F0502020204030204" pitchFamily="34" charset="0"/>
            </a:endParaRPr>
          </a:p>
          <a:p>
            <a:pPr algn="just">
              <a:lnSpc>
                <a:spcPct val="107000"/>
              </a:lnSpc>
              <a:spcAft>
                <a:spcPts val="800"/>
              </a:spcAft>
            </a:pPr>
            <a:r>
              <a:rPr lang="en-GB" sz="2400" dirty="0">
                <a:solidFill>
                  <a:schemeClr val="accent5">
                    <a:lumMod val="75000"/>
                  </a:schemeClr>
                </a:solidFill>
                <a:ea typeface="Calibri" panose="020F0502020204030204" pitchFamily="34" charset="0"/>
                <a:cs typeface="Calibri" panose="020F0502020204030204" pitchFamily="34" charset="0"/>
              </a:rPr>
              <a:t>- 1 Neonatologist, who checks the health status of the </a:t>
            </a:r>
            <a:r>
              <a:rPr lang="en-GB" sz="2400" dirty="0" err="1">
                <a:solidFill>
                  <a:schemeClr val="accent5">
                    <a:lumMod val="75000"/>
                  </a:schemeClr>
                </a:solidFill>
                <a:ea typeface="Calibri" panose="020F0502020204030204" pitchFamily="34" charset="0"/>
                <a:cs typeface="Calibri" panose="020F0502020204030204" pitchFamily="34" charset="0"/>
              </a:rPr>
              <a:t>newborn</a:t>
            </a:r>
            <a:r>
              <a:rPr lang="en-GB" sz="2400" dirty="0">
                <a:solidFill>
                  <a:schemeClr val="accent5">
                    <a:lumMod val="75000"/>
                  </a:schemeClr>
                </a:solidFill>
                <a:ea typeface="Calibri" panose="020F0502020204030204" pitchFamily="34" charset="0"/>
                <a:cs typeface="Calibri" panose="020F0502020204030204" pitchFamily="34" charset="0"/>
              </a:rPr>
              <a:t>.</a:t>
            </a:r>
            <a:endParaRPr lang="en-GB" sz="2400" dirty="0">
              <a:solidFill>
                <a:schemeClr val="accent5">
                  <a:lumMod val="75000"/>
                </a:schemeClr>
              </a:solidFill>
              <a:effectLs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19921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2879835" y="317055"/>
            <a:ext cx="5591503" cy="769441"/>
          </a:xfrm>
          <a:prstGeom prst="rect">
            <a:avLst/>
          </a:prstGeom>
          <a:noFill/>
        </p:spPr>
        <p:txBody>
          <a:bodyPr wrap="square" rtlCol="0">
            <a:spAutoFit/>
          </a:bodyPr>
          <a:lstStyle/>
          <a:p>
            <a:pPr algn="ctr"/>
            <a:r>
              <a:rPr lang="it-IT" sz="4400" b="1" dirty="0">
                <a:solidFill>
                  <a:schemeClr val="accent5">
                    <a:lumMod val="75000"/>
                  </a:schemeClr>
                </a:solidFill>
              </a:rPr>
              <a:t>Learning </a:t>
            </a:r>
            <a:r>
              <a:rPr lang="it-IT" sz="4400" b="1" dirty="0" err="1">
                <a:solidFill>
                  <a:schemeClr val="accent5">
                    <a:lumMod val="75000"/>
                  </a:schemeClr>
                </a:solidFill>
              </a:rPr>
              <a:t>Objectives</a:t>
            </a:r>
            <a:endParaRPr lang="it-IT" sz="4400" b="1" dirty="0">
              <a:solidFill>
                <a:schemeClr val="accent5">
                  <a:lumMod val="75000"/>
                </a:schemeClr>
              </a:solidFill>
            </a:endParaRPr>
          </a:p>
        </p:txBody>
      </p:sp>
      <p:sp>
        <p:nvSpPr>
          <p:cNvPr id="6" name="CasellaDiTesto 5"/>
          <p:cNvSpPr txBox="1"/>
          <p:nvPr/>
        </p:nvSpPr>
        <p:spPr>
          <a:xfrm>
            <a:off x="672662" y="1902373"/>
            <a:ext cx="11140965" cy="4339650"/>
          </a:xfrm>
          <a:prstGeom prst="rect">
            <a:avLst/>
          </a:prstGeom>
          <a:noFill/>
        </p:spPr>
        <p:txBody>
          <a:bodyPr wrap="square" rtlCol="0">
            <a:spAutoFit/>
          </a:bodyPr>
          <a:lstStyle/>
          <a:p>
            <a:r>
              <a:rPr lang="en-GB" sz="2800" b="1" dirty="0">
                <a:solidFill>
                  <a:schemeClr val="accent5">
                    <a:lumMod val="75000"/>
                  </a:schemeClr>
                </a:solidFill>
              </a:rPr>
              <a:t>1: Non-technical skills: </a:t>
            </a:r>
          </a:p>
          <a:p>
            <a:endParaRPr lang="it-IT" sz="1200" dirty="0">
              <a:solidFill>
                <a:schemeClr val="accent5">
                  <a:lumMod val="75000"/>
                </a:schemeClr>
              </a:solidFill>
            </a:endParaRPr>
          </a:p>
          <a:p>
            <a:pPr marL="514350" lvl="0" indent="-514350">
              <a:buFont typeface="+mj-lt"/>
              <a:buAutoNum type="alphaLcParenR"/>
            </a:pPr>
            <a:r>
              <a:rPr lang="en-GB" sz="2400" dirty="0">
                <a:solidFill>
                  <a:schemeClr val="accent5">
                    <a:lumMod val="75000"/>
                  </a:schemeClr>
                </a:solidFill>
              </a:rPr>
              <a:t>Tutor-student communication </a:t>
            </a:r>
            <a:endParaRPr lang="it-IT" sz="2400" dirty="0">
              <a:solidFill>
                <a:schemeClr val="accent5">
                  <a:lumMod val="75000"/>
                </a:schemeClr>
              </a:solidFill>
            </a:endParaRPr>
          </a:p>
          <a:p>
            <a:pPr marL="514350" lvl="0" indent="-514350">
              <a:buFont typeface="+mj-lt"/>
              <a:buAutoNum type="alphaLcParenR"/>
            </a:pPr>
            <a:r>
              <a:rPr lang="en-GB" sz="2400" dirty="0">
                <a:solidFill>
                  <a:schemeClr val="accent5">
                    <a:lumMod val="75000"/>
                  </a:schemeClr>
                </a:solidFill>
              </a:rPr>
              <a:t>Communication among the healthcare team members attending the woman’s delivery.</a:t>
            </a:r>
            <a:endParaRPr lang="it-IT" sz="2400" dirty="0">
              <a:solidFill>
                <a:schemeClr val="accent5">
                  <a:lumMod val="75000"/>
                </a:schemeClr>
              </a:solidFill>
            </a:endParaRPr>
          </a:p>
          <a:p>
            <a:r>
              <a:rPr lang="en-GB" sz="2800" b="1" dirty="0">
                <a:solidFill>
                  <a:schemeClr val="accent5">
                    <a:lumMod val="75000"/>
                  </a:schemeClr>
                </a:solidFill>
              </a:rPr>
              <a:t> </a:t>
            </a:r>
            <a:endParaRPr lang="it-IT" sz="2800" dirty="0">
              <a:solidFill>
                <a:schemeClr val="accent5">
                  <a:lumMod val="75000"/>
                </a:schemeClr>
              </a:solidFill>
            </a:endParaRPr>
          </a:p>
          <a:p>
            <a:r>
              <a:rPr lang="en-GB" sz="2800" b="1" dirty="0">
                <a:solidFill>
                  <a:schemeClr val="accent5">
                    <a:lumMod val="75000"/>
                  </a:schemeClr>
                </a:solidFill>
              </a:rPr>
              <a:t>2: Technical skills/clinical skills:</a:t>
            </a:r>
          </a:p>
          <a:p>
            <a:endParaRPr lang="it-IT" sz="1200" dirty="0">
              <a:solidFill>
                <a:schemeClr val="accent5">
                  <a:lumMod val="75000"/>
                </a:schemeClr>
              </a:solidFill>
            </a:endParaRPr>
          </a:p>
          <a:p>
            <a:pPr marL="514350" lvl="0" indent="-514350">
              <a:buFont typeface="+mj-lt"/>
              <a:buAutoNum type="alphaLcParenR"/>
            </a:pPr>
            <a:r>
              <a:rPr lang="en-GB" sz="2400" dirty="0">
                <a:solidFill>
                  <a:schemeClr val="accent5">
                    <a:lumMod val="75000"/>
                  </a:schemeClr>
                </a:solidFill>
              </a:rPr>
              <a:t>Knowing rules about sterile procedures (Intactness of sterile materials and contamination of the sterile field)</a:t>
            </a:r>
            <a:endParaRPr lang="it-IT" sz="2400" dirty="0">
              <a:solidFill>
                <a:schemeClr val="accent5">
                  <a:lumMod val="75000"/>
                </a:schemeClr>
              </a:solidFill>
            </a:endParaRPr>
          </a:p>
          <a:p>
            <a:pPr marL="514350" lvl="0" indent="-514350">
              <a:buFont typeface="+mj-lt"/>
              <a:buAutoNum type="alphaLcParenR"/>
            </a:pPr>
            <a:r>
              <a:rPr lang="en-GB" sz="2400" dirty="0">
                <a:solidFill>
                  <a:schemeClr val="accent5">
                    <a:lumMod val="75000"/>
                  </a:schemeClr>
                </a:solidFill>
              </a:rPr>
              <a:t>Knowing about umbilical cord clamping time </a:t>
            </a:r>
            <a:endParaRPr lang="it-IT" sz="2400" dirty="0">
              <a:solidFill>
                <a:schemeClr val="accent5">
                  <a:lumMod val="75000"/>
                </a:schemeClr>
              </a:solidFill>
            </a:endParaRPr>
          </a:p>
          <a:p>
            <a:pPr marL="514350" lvl="0" indent="-514350">
              <a:buFont typeface="+mj-lt"/>
              <a:buAutoNum type="alphaLcParenR"/>
            </a:pPr>
            <a:r>
              <a:rPr lang="en-GB" sz="2400" dirty="0">
                <a:solidFill>
                  <a:schemeClr val="accent5">
                    <a:lumMod val="75000"/>
                  </a:schemeClr>
                </a:solidFill>
              </a:rPr>
              <a:t>Knowing about “skin to skin”.</a:t>
            </a:r>
            <a:endParaRPr lang="it-IT" sz="2400" dirty="0">
              <a:solidFill>
                <a:schemeClr val="accent5">
                  <a:lumMod val="75000"/>
                </a:schemeClr>
              </a:solidFill>
            </a:endParaRPr>
          </a:p>
        </p:txBody>
      </p:sp>
    </p:spTree>
    <p:extLst>
      <p:ext uri="{BB962C8B-B14F-4D97-AF65-F5344CB8AC3E}">
        <p14:creationId xmlns:p14="http://schemas.microsoft.com/office/powerpoint/2010/main" val="2705906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2396359" y="243483"/>
            <a:ext cx="5591503" cy="769441"/>
          </a:xfrm>
          <a:prstGeom prst="rect">
            <a:avLst/>
          </a:prstGeom>
          <a:noFill/>
        </p:spPr>
        <p:txBody>
          <a:bodyPr wrap="square" rtlCol="0">
            <a:spAutoFit/>
          </a:bodyPr>
          <a:lstStyle/>
          <a:p>
            <a:pPr algn="ctr"/>
            <a:r>
              <a:rPr lang="en-GB" sz="4400" b="1" dirty="0">
                <a:solidFill>
                  <a:schemeClr val="accent5">
                    <a:lumMod val="75000"/>
                  </a:schemeClr>
                </a:solidFill>
              </a:rPr>
              <a:t>Debriefing</a:t>
            </a:r>
          </a:p>
        </p:txBody>
      </p:sp>
      <p:sp>
        <p:nvSpPr>
          <p:cNvPr id="6" name="CasellaDiTesto 5"/>
          <p:cNvSpPr txBox="1"/>
          <p:nvPr/>
        </p:nvSpPr>
        <p:spPr>
          <a:xfrm>
            <a:off x="525517" y="1566631"/>
            <a:ext cx="11140965" cy="3960058"/>
          </a:xfrm>
          <a:prstGeom prst="rect">
            <a:avLst/>
          </a:prstGeom>
          <a:noFill/>
        </p:spPr>
        <p:txBody>
          <a:bodyPr wrap="square" rtlCol="0">
            <a:spAutoFit/>
          </a:bodyPr>
          <a:lstStyle/>
          <a:p>
            <a:pPr marL="457200" lvl="0" indent="-457200">
              <a:spcAft>
                <a:spcPts val="2000"/>
              </a:spcAft>
              <a:buFont typeface="Wingdings" panose="05000000000000000000" pitchFamily="2" charset="2"/>
              <a:buChar char="§"/>
            </a:pPr>
            <a:r>
              <a:rPr lang="en-GB" sz="2800" dirty="0">
                <a:solidFill>
                  <a:schemeClr val="accent5">
                    <a:lumMod val="75000"/>
                  </a:schemeClr>
                </a:solidFill>
                <a:latin typeface="Times New Roman" panose="02020603050405020304" pitchFamily="18" charset="0"/>
                <a:cs typeface="Times New Roman" panose="02020603050405020304" pitchFamily="18" charset="0"/>
              </a:rPr>
              <a:t>What have you seen? </a:t>
            </a:r>
          </a:p>
          <a:p>
            <a:pPr marL="457200" lvl="0" indent="-457200">
              <a:spcAft>
                <a:spcPts val="2000"/>
              </a:spcAft>
              <a:buFont typeface="Wingdings" panose="05000000000000000000" pitchFamily="2" charset="2"/>
              <a:buChar char="§"/>
            </a:pPr>
            <a:r>
              <a:rPr lang="en-GB" sz="2800" dirty="0">
                <a:solidFill>
                  <a:schemeClr val="accent5">
                    <a:lumMod val="75000"/>
                  </a:schemeClr>
                </a:solidFill>
                <a:latin typeface="Times New Roman" panose="02020603050405020304" pitchFamily="18" charset="0"/>
                <a:cs typeface="Times New Roman" panose="02020603050405020304" pitchFamily="18" charset="0"/>
              </a:rPr>
              <a:t>Is there something that captured your attention?</a:t>
            </a:r>
          </a:p>
          <a:p>
            <a:pPr marL="457200" lvl="0" indent="-457200">
              <a:spcAft>
                <a:spcPts val="2000"/>
              </a:spcAft>
              <a:buFont typeface="Wingdings" panose="05000000000000000000" pitchFamily="2" charset="2"/>
              <a:buChar char="§"/>
            </a:pPr>
            <a:r>
              <a:rPr lang="en-GB" sz="2800" dirty="0">
                <a:solidFill>
                  <a:schemeClr val="accent5">
                    <a:lumMod val="75000"/>
                  </a:schemeClr>
                </a:solidFill>
                <a:latin typeface="Times New Roman" panose="02020603050405020304" pitchFamily="18" charset="0"/>
                <a:cs typeface="Times New Roman" panose="02020603050405020304" pitchFamily="18" charset="0"/>
              </a:rPr>
              <a:t>Are there any difficulties?</a:t>
            </a:r>
          </a:p>
          <a:p>
            <a:pPr marL="457200" lvl="0" indent="-457200">
              <a:spcAft>
                <a:spcPts val="2000"/>
              </a:spcAft>
              <a:buFont typeface="Wingdings" panose="05000000000000000000" pitchFamily="2" charset="2"/>
              <a:buChar char="§"/>
            </a:pPr>
            <a:r>
              <a:rPr lang="en-GB" sz="2800" dirty="0">
                <a:solidFill>
                  <a:schemeClr val="accent5">
                    <a:lumMod val="75000"/>
                  </a:schemeClr>
                </a:solidFill>
                <a:latin typeface="Times New Roman" panose="02020603050405020304" pitchFamily="18" charset="0"/>
                <a:cs typeface="Times New Roman" panose="02020603050405020304" pitchFamily="18" charset="0"/>
              </a:rPr>
              <a:t>What are the factors that create the hazard?</a:t>
            </a:r>
          </a:p>
          <a:p>
            <a:pPr marL="457200" lvl="0" indent="-457200">
              <a:spcAft>
                <a:spcPts val="2000"/>
              </a:spcAft>
              <a:buFont typeface="Wingdings" panose="05000000000000000000" pitchFamily="2" charset="2"/>
              <a:buChar char="§"/>
            </a:pPr>
            <a:r>
              <a:rPr lang="en-GB" sz="2800" dirty="0">
                <a:solidFill>
                  <a:schemeClr val="accent5">
                    <a:lumMod val="75000"/>
                  </a:schemeClr>
                </a:solidFill>
                <a:latin typeface="Times New Roman" panose="02020603050405020304" pitchFamily="18" charset="0"/>
                <a:cs typeface="Times New Roman" panose="02020603050405020304" pitchFamily="18" charset="0"/>
              </a:rPr>
              <a:t>What did you learn from this scenario?</a:t>
            </a:r>
          </a:p>
          <a:p>
            <a:pPr marL="457200" lvl="0" indent="-457200">
              <a:spcAft>
                <a:spcPts val="2000"/>
              </a:spcAft>
              <a:buFont typeface="Wingdings" panose="05000000000000000000" pitchFamily="2" charset="2"/>
              <a:buChar char="§"/>
            </a:pPr>
            <a:r>
              <a:rPr lang="en-GB" sz="2800" dirty="0">
                <a:solidFill>
                  <a:schemeClr val="accent5">
                    <a:lumMod val="75000"/>
                  </a:schemeClr>
                </a:solidFill>
                <a:latin typeface="Times New Roman" panose="02020603050405020304" pitchFamily="18" charset="0"/>
                <a:cs typeface="Times New Roman" panose="02020603050405020304" pitchFamily="18" charset="0"/>
              </a:rPr>
              <a:t>What would have you done if you were the student?</a:t>
            </a:r>
          </a:p>
        </p:txBody>
      </p:sp>
    </p:spTree>
    <p:extLst>
      <p:ext uri="{BB962C8B-B14F-4D97-AF65-F5344CB8AC3E}">
        <p14:creationId xmlns:p14="http://schemas.microsoft.com/office/powerpoint/2010/main" val="473293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923394" y="527262"/>
            <a:ext cx="7168055" cy="769441"/>
          </a:xfrm>
          <a:prstGeom prst="rect">
            <a:avLst/>
          </a:prstGeom>
          <a:noFill/>
        </p:spPr>
        <p:txBody>
          <a:bodyPr wrap="square" rtlCol="0">
            <a:spAutoFit/>
          </a:bodyPr>
          <a:lstStyle/>
          <a:p>
            <a:pPr algn="ctr"/>
            <a:r>
              <a:rPr lang="it-IT" sz="4400" b="1" dirty="0" err="1">
                <a:solidFill>
                  <a:schemeClr val="accent5">
                    <a:lumMod val="75000"/>
                  </a:schemeClr>
                </a:solidFill>
              </a:rPr>
              <a:t>Something</a:t>
            </a:r>
            <a:r>
              <a:rPr lang="it-IT" sz="4400" b="1" dirty="0">
                <a:solidFill>
                  <a:schemeClr val="accent5">
                    <a:lumMod val="75000"/>
                  </a:schemeClr>
                </a:solidFill>
              </a:rPr>
              <a:t> to </a:t>
            </a:r>
            <a:r>
              <a:rPr lang="it-IT" sz="4400" b="1" dirty="0" err="1">
                <a:solidFill>
                  <a:schemeClr val="accent5">
                    <a:lumMod val="75000"/>
                  </a:schemeClr>
                </a:solidFill>
              </a:rPr>
              <a:t>reflect</a:t>
            </a:r>
            <a:r>
              <a:rPr lang="it-IT" sz="4400" b="1" dirty="0">
                <a:solidFill>
                  <a:schemeClr val="accent5">
                    <a:lumMod val="75000"/>
                  </a:schemeClr>
                </a:solidFill>
              </a:rPr>
              <a:t> on</a:t>
            </a:r>
          </a:p>
        </p:txBody>
      </p:sp>
      <p:sp>
        <p:nvSpPr>
          <p:cNvPr id="6" name="CasellaDiTesto 5"/>
          <p:cNvSpPr txBox="1"/>
          <p:nvPr/>
        </p:nvSpPr>
        <p:spPr>
          <a:xfrm>
            <a:off x="525517" y="1566631"/>
            <a:ext cx="11140965" cy="5165517"/>
          </a:xfrm>
          <a:prstGeom prst="rect">
            <a:avLst/>
          </a:prstGeom>
          <a:noFill/>
        </p:spPr>
        <p:txBody>
          <a:bodyPr wrap="square" rtlCol="0">
            <a:spAutoFit/>
          </a:bodyPr>
          <a:lstStyle/>
          <a:p>
            <a:pPr marL="457200" indent="-457200">
              <a:spcAft>
                <a:spcPts val="1000"/>
              </a:spcAft>
              <a:buFont typeface="Wingdings" panose="05000000000000000000" pitchFamily="2" charset="2"/>
              <a:buChar char="§"/>
            </a:pPr>
            <a:r>
              <a:rPr lang="en-GB" sz="3200" dirty="0">
                <a:solidFill>
                  <a:schemeClr val="accent5">
                    <a:lumMod val="75000"/>
                  </a:schemeClr>
                </a:solidFill>
                <a:latin typeface="Times New Roman" panose="02020603050405020304" pitchFamily="18" charset="0"/>
                <a:cs typeface="Times New Roman" panose="02020603050405020304" pitchFamily="18" charset="0"/>
              </a:rPr>
              <a:t>The knowledge of the procedures expose the health worker to high risk of error that impacts on the patient's safety;</a:t>
            </a:r>
            <a:endParaRPr lang="it-IT" sz="3200" dirty="0">
              <a:solidFill>
                <a:schemeClr val="accent5">
                  <a:lumMod val="75000"/>
                </a:schemeClr>
              </a:solidFill>
              <a:latin typeface="Times New Roman" panose="02020603050405020304" pitchFamily="18" charset="0"/>
              <a:cs typeface="Times New Roman" panose="02020603050405020304" pitchFamily="18" charset="0"/>
            </a:endParaRPr>
          </a:p>
          <a:p>
            <a:pPr marL="457200" indent="-457200">
              <a:spcAft>
                <a:spcPts val="1000"/>
              </a:spcAft>
              <a:buFont typeface="Wingdings" panose="05000000000000000000" pitchFamily="2" charset="2"/>
              <a:buChar char="§"/>
            </a:pPr>
            <a:endParaRPr lang="en-GB" sz="3200" dirty="0">
              <a:solidFill>
                <a:schemeClr val="accent5">
                  <a:lumMod val="75000"/>
                </a:schemeClr>
              </a:solidFill>
              <a:latin typeface="Times New Roman" panose="02020603050405020304" pitchFamily="18" charset="0"/>
              <a:cs typeface="Times New Roman" panose="02020603050405020304" pitchFamily="18" charset="0"/>
            </a:endParaRPr>
          </a:p>
          <a:p>
            <a:pPr marL="457200" indent="-457200">
              <a:spcAft>
                <a:spcPts val="1000"/>
              </a:spcAft>
              <a:buFont typeface="Wingdings" panose="05000000000000000000" pitchFamily="2" charset="2"/>
              <a:buChar char="§"/>
            </a:pPr>
            <a:r>
              <a:rPr lang="en-GB" sz="3200" dirty="0">
                <a:solidFill>
                  <a:schemeClr val="accent5">
                    <a:lumMod val="75000"/>
                  </a:schemeClr>
                </a:solidFill>
                <a:latin typeface="Times New Roman" panose="02020603050405020304" pitchFamily="18" charset="0"/>
                <a:cs typeface="Times New Roman" panose="02020603050405020304" pitchFamily="18" charset="0"/>
              </a:rPr>
              <a:t>The ability to relate during childbirth threatens a unique moment in the life of the new family;</a:t>
            </a:r>
          </a:p>
          <a:p>
            <a:pPr>
              <a:spcAft>
                <a:spcPts val="1000"/>
              </a:spcAft>
            </a:pPr>
            <a:endParaRPr lang="en-GB" sz="3200" dirty="0">
              <a:solidFill>
                <a:schemeClr val="accent5">
                  <a:lumMod val="75000"/>
                </a:schemeClr>
              </a:solidFill>
              <a:latin typeface="Times New Roman" panose="02020603050405020304" pitchFamily="18" charset="0"/>
              <a:cs typeface="Times New Roman" panose="02020603050405020304" pitchFamily="18" charset="0"/>
            </a:endParaRPr>
          </a:p>
          <a:p>
            <a:pPr marL="457200" indent="-457200">
              <a:spcAft>
                <a:spcPts val="1000"/>
              </a:spcAft>
              <a:buFont typeface="Wingdings" panose="05000000000000000000" pitchFamily="2" charset="2"/>
              <a:buChar char="§"/>
            </a:pPr>
            <a:r>
              <a:rPr lang="en-GB" sz="3200" dirty="0">
                <a:solidFill>
                  <a:schemeClr val="accent5">
                    <a:lumMod val="75000"/>
                  </a:schemeClr>
                </a:solidFill>
                <a:latin typeface="Times New Roman" panose="02020603050405020304" pitchFamily="18" charset="0"/>
                <a:cs typeface="Times New Roman" panose="02020603050405020304" pitchFamily="18" charset="0"/>
              </a:rPr>
              <a:t>The important role played by the supervisor who facilitates the student in the decision-making process and critical thinking.</a:t>
            </a:r>
            <a:endParaRPr lang="it-IT" sz="3200" dirty="0">
              <a:solidFill>
                <a:schemeClr val="accent5">
                  <a:lumMod val="75000"/>
                </a:schemeClr>
              </a:solidFill>
              <a:latin typeface="Times New Roman" panose="02020603050405020304" pitchFamily="18" charset="0"/>
              <a:cs typeface="Times New Roman" panose="02020603050405020304" pitchFamily="18" charset="0"/>
            </a:endParaRPr>
          </a:p>
          <a:p>
            <a:r>
              <a:rPr lang="it-IT" sz="3200" dirty="0"/>
              <a:t> </a:t>
            </a:r>
          </a:p>
        </p:txBody>
      </p:sp>
    </p:spTree>
    <p:extLst>
      <p:ext uri="{BB962C8B-B14F-4D97-AF65-F5344CB8AC3E}">
        <p14:creationId xmlns:p14="http://schemas.microsoft.com/office/powerpoint/2010/main" val="2558447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75939"/>
            <a:ext cx="10515600" cy="791013"/>
          </a:xfrm>
        </p:spPr>
        <p:txBody>
          <a:bodyPr>
            <a:normAutofit/>
          </a:bodyPr>
          <a:lstStyle/>
          <a:p>
            <a:pPr algn="ctr"/>
            <a:r>
              <a:rPr lang="en-GB" sz="3600" b="1" dirty="0">
                <a:solidFill>
                  <a:schemeClr val="accent5">
                    <a:lumMod val="75000"/>
                  </a:schemeClr>
                </a:solidFill>
              </a:rPr>
              <a:t>Scenarios</a:t>
            </a:r>
            <a:endParaRPr lang="it-IT" sz="3600" dirty="0"/>
          </a:p>
        </p:txBody>
      </p:sp>
      <p:sp>
        <p:nvSpPr>
          <p:cNvPr id="3" name="Segnaposto contenuto 2"/>
          <p:cNvSpPr>
            <a:spLocks noGrp="1"/>
          </p:cNvSpPr>
          <p:nvPr>
            <p:ph idx="1"/>
          </p:nvPr>
        </p:nvSpPr>
        <p:spPr>
          <a:xfrm>
            <a:off x="838200" y="1079391"/>
            <a:ext cx="10515600" cy="5121712"/>
          </a:xfrm>
        </p:spPr>
        <p:txBody>
          <a:bodyPr>
            <a:noAutofit/>
          </a:bodyPr>
          <a:lstStyle/>
          <a:p>
            <a:pPr marL="0" indent="0">
              <a:lnSpc>
                <a:spcPct val="150000"/>
              </a:lnSpc>
              <a:buNone/>
            </a:pPr>
            <a:r>
              <a:rPr lang="en-GB" sz="1800" dirty="0">
                <a:solidFill>
                  <a:schemeClr val="accent5">
                    <a:lumMod val="75000"/>
                  </a:schemeClr>
                </a:solidFill>
              </a:rPr>
              <a:t>In the delivery room:</a:t>
            </a:r>
            <a:endParaRPr lang="it-IT" sz="1800" dirty="0">
              <a:solidFill>
                <a:schemeClr val="accent5">
                  <a:lumMod val="75000"/>
                </a:schemeClr>
              </a:solidFill>
            </a:endParaRPr>
          </a:p>
          <a:p>
            <a:pPr marL="0" indent="0">
              <a:lnSpc>
                <a:spcPct val="150000"/>
              </a:lnSpc>
              <a:buNone/>
            </a:pPr>
            <a:r>
              <a:rPr lang="en-GB" sz="1800" dirty="0">
                <a:solidFill>
                  <a:schemeClr val="accent5">
                    <a:lumMod val="75000"/>
                  </a:schemeClr>
                </a:solidFill>
              </a:rPr>
              <a:t>Anna prepares the sterile field using the drapes, and while she does this she involuntarily touches the glutei of the woman.</a:t>
            </a:r>
            <a:endParaRPr lang="it-IT" sz="1800" dirty="0">
              <a:solidFill>
                <a:schemeClr val="accent5">
                  <a:lumMod val="75000"/>
                </a:schemeClr>
              </a:solidFill>
            </a:endParaRPr>
          </a:p>
          <a:p>
            <a:pPr marL="0" indent="0">
              <a:lnSpc>
                <a:spcPct val="150000"/>
              </a:lnSpc>
              <a:buNone/>
            </a:pPr>
            <a:r>
              <a:rPr lang="en-GB" sz="1800" dirty="0">
                <a:solidFill>
                  <a:schemeClr val="accent5">
                    <a:lumMod val="75000"/>
                  </a:schemeClr>
                </a:solidFill>
              </a:rPr>
              <a:t>ALICE: You touched the woman’s glutei, you are no longer sterile. Change your gloves.</a:t>
            </a:r>
            <a:endParaRPr lang="it-IT" sz="1800" dirty="0">
              <a:solidFill>
                <a:schemeClr val="accent5">
                  <a:lumMod val="75000"/>
                </a:schemeClr>
              </a:solidFill>
            </a:endParaRPr>
          </a:p>
          <a:p>
            <a:pPr marL="0" indent="0">
              <a:lnSpc>
                <a:spcPct val="150000"/>
              </a:lnSpc>
              <a:buNone/>
            </a:pPr>
            <a:r>
              <a:rPr lang="en-GB" sz="1800" dirty="0">
                <a:solidFill>
                  <a:schemeClr val="accent5">
                    <a:lumMod val="75000"/>
                  </a:schemeClr>
                </a:solidFill>
              </a:rPr>
              <a:t>ANNA: No, it’s not true. I hardly touched her! </a:t>
            </a:r>
            <a:endParaRPr lang="it-IT" sz="1800" dirty="0">
              <a:solidFill>
                <a:schemeClr val="accent5">
                  <a:lumMod val="75000"/>
                </a:schemeClr>
              </a:solidFill>
            </a:endParaRPr>
          </a:p>
          <a:p>
            <a:pPr marL="0" indent="0">
              <a:lnSpc>
                <a:spcPct val="150000"/>
              </a:lnSpc>
              <a:buNone/>
            </a:pPr>
            <a:r>
              <a:rPr lang="en-GB" sz="1800" dirty="0">
                <a:solidFill>
                  <a:schemeClr val="accent5">
                    <a:lumMod val="75000"/>
                  </a:schemeClr>
                </a:solidFill>
              </a:rPr>
              <a:t>ALICE: It doesn’t matter, change your gloves anyway. We’ll talk about it later. </a:t>
            </a:r>
            <a:endParaRPr lang="it-IT" sz="1800" dirty="0">
              <a:solidFill>
                <a:schemeClr val="accent5">
                  <a:lumMod val="75000"/>
                </a:schemeClr>
              </a:solidFill>
            </a:endParaRPr>
          </a:p>
          <a:p>
            <a:pPr marL="0" indent="0">
              <a:lnSpc>
                <a:spcPct val="150000"/>
              </a:lnSpc>
              <a:buNone/>
            </a:pPr>
            <a:r>
              <a:rPr lang="en-GB" sz="1800" dirty="0">
                <a:solidFill>
                  <a:schemeClr val="accent5">
                    <a:lumMod val="75000"/>
                  </a:schemeClr>
                </a:solidFill>
              </a:rPr>
              <a:t>ANNA: Giulia, could you please pass me another pair of sterile gloves? </a:t>
            </a:r>
            <a:endParaRPr lang="it-IT" sz="1800" dirty="0">
              <a:solidFill>
                <a:schemeClr val="accent5">
                  <a:lumMod val="75000"/>
                </a:schemeClr>
              </a:solidFill>
            </a:endParaRPr>
          </a:p>
          <a:p>
            <a:pPr marL="0" indent="0">
              <a:lnSpc>
                <a:spcPct val="150000"/>
              </a:lnSpc>
              <a:buNone/>
            </a:pPr>
            <a:r>
              <a:rPr lang="en-GB" sz="1800" dirty="0">
                <a:solidFill>
                  <a:schemeClr val="accent5">
                    <a:lumMod val="75000"/>
                  </a:schemeClr>
                </a:solidFill>
              </a:rPr>
              <a:t>Giulia gives her the gloves.</a:t>
            </a:r>
            <a:endParaRPr lang="it-IT" sz="1800" dirty="0">
              <a:solidFill>
                <a:schemeClr val="accent5">
                  <a:lumMod val="75000"/>
                </a:schemeClr>
              </a:solidFill>
            </a:endParaRPr>
          </a:p>
          <a:p>
            <a:pPr marL="0" indent="0">
              <a:lnSpc>
                <a:spcPct val="150000"/>
              </a:lnSpc>
              <a:buNone/>
            </a:pPr>
            <a:r>
              <a:rPr lang="en-GB" sz="1800" dirty="0">
                <a:solidFill>
                  <a:schemeClr val="accent5">
                    <a:lumMod val="75000"/>
                  </a:schemeClr>
                </a:solidFill>
              </a:rPr>
              <a:t>GIULIA: Here you are.</a:t>
            </a:r>
            <a:endParaRPr lang="it-IT" sz="1800" dirty="0">
              <a:solidFill>
                <a:schemeClr val="accent5">
                  <a:lumMod val="75000"/>
                </a:schemeClr>
              </a:solidFill>
            </a:endParaRPr>
          </a:p>
          <a:p>
            <a:pPr marL="0" indent="0">
              <a:lnSpc>
                <a:spcPct val="150000"/>
              </a:lnSpc>
              <a:buNone/>
            </a:pPr>
            <a:r>
              <a:rPr lang="en-GB" sz="1800" dirty="0">
                <a:solidFill>
                  <a:schemeClr val="accent5">
                    <a:lumMod val="75000"/>
                  </a:schemeClr>
                </a:solidFill>
              </a:rPr>
              <a:t>Anna puts on the gloves and correctly prepares the sterile field, placing the sterile drape under Elena’s glutei</a:t>
            </a:r>
            <a:r>
              <a:rPr lang="en-GB" sz="1600" dirty="0">
                <a:solidFill>
                  <a:schemeClr val="accent5">
                    <a:lumMod val="75000"/>
                  </a:schemeClr>
                </a:solidFill>
              </a:rPr>
              <a:t>.</a:t>
            </a:r>
            <a:endParaRPr lang="it-IT" sz="1600" dirty="0">
              <a:solidFill>
                <a:schemeClr val="accent5">
                  <a:lumMod val="75000"/>
                </a:schemeClr>
              </a:solidFill>
            </a:endParaRPr>
          </a:p>
          <a:p>
            <a:pPr marL="0" indent="0">
              <a:buNone/>
            </a:pPr>
            <a:endParaRPr lang="it-IT" sz="1600" dirty="0">
              <a:solidFill>
                <a:schemeClr val="accent5">
                  <a:lumMod val="75000"/>
                </a:schemeClr>
              </a:solidFill>
            </a:endParaRPr>
          </a:p>
        </p:txBody>
      </p:sp>
    </p:spTree>
    <p:extLst>
      <p:ext uri="{BB962C8B-B14F-4D97-AF65-F5344CB8AC3E}">
        <p14:creationId xmlns:p14="http://schemas.microsoft.com/office/powerpoint/2010/main" val="3179266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735724"/>
            <a:ext cx="10515600" cy="5441239"/>
          </a:xfrm>
        </p:spPr>
        <p:txBody>
          <a:bodyPr>
            <a:normAutofit lnSpcReduction="10000"/>
          </a:bodyPr>
          <a:lstStyle/>
          <a:p>
            <a:pPr marL="0" indent="0">
              <a:lnSpc>
                <a:spcPct val="150000"/>
              </a:lnSpc>
              <a:buNone/>
            </a:pPr>
            <a:r>
              <a:rPr lang="en-GB" sz="1900" dirty="0">
                <a:solidFill>
                  <a:schemeClr val="accent5">
                    <a:lumMod val="75000"/>
                  </a:schemeClr>
                </a:solidFill>
              </a:rPr>
              <a:t>ANNA: Giulia, could you please open another packet of sterile gauzes?  </a:t>
            </a:r>
            <a:endParaRPr lang="it-IT" sz="1900" dirty="0">
              <a:solidFill>
                <a:schemeClr val="accent5">
                  <a:lumMod val="75000"/>
                </a:schemeClr>
              </a:solidFill>
            </a:endParaRPr>
          </a:p>
          <a:p>
            <a:pPr marL="0" indent="0">
              <a:lnSpc>
                <a:spcPct val="150000"/>
              </a:lnSpc>
              <a:buNone/>
            </a:pPr>
            <a:r>
              <a:rPr lang="en-GB" sz="1900" dirty="0">
                <a:solidFill>
                  <a:schemeClr val="accent5">
                    <a:lumMod val="75000"/>
                  </a:schemeClr>
                </a:solidFill>
              </a:rPr>
              <a:t>GIULIA: Yes, straight away. </a:t>
            </a:r>
            <a:endParaRPr lang="it-IT" sz="1900" dirty="0">
              <a:solidFill>
                <a:schemeClr val="accent5">
                  <a:lumMod val="75000"/>
                </a:schemeClr>
              </a:solidFill>
            </a:endParaRPr>
          </a:p>
          <a:p>
            <a:pPr marL="0" indent="0">
              <a:lnSpc>
                <a:spcPct val="150000"/>
              </a:lnSpc>
              <a:buNone/>
            </a:pPr>
            <a:r>
              <a:rPr lang="en-GB" sz="1900" dirty="0">
                <a:solidFill>
                  <a:schemeClr val="accent5">
                    <a:lumMod val="75000"/>
                  </a:schemeClr>
                </a:solidFill>
              </a:rPr>
              <a:t>Giulia notices that it has expired.</a:t>
            </a:r>
            <a:endParaRPr lang="it-IT" sz="1900" dirty="0">
              <a:solidFill>
                <a:schemeClr val="accent5">
                  <a:lumMod val="75000"/>
                </a:schemeClr>
              </a:solidFill>
            </a:endParaRPr>
          </a:p>
          <a:p>
            <a:pPr marL="0" indent="0">
              <a:lnSpc>
                <a:spcPct val="150000"/>
              </a:lnSpc>
              <a:buNone/>
            </a:pPr>
            <a:r>
              <a:rPr lang="en-GB" sz="1900" dirty="0">
                <a:solidFill>
                  <a:schemeClr val="accent5">
                    <a:lumMod val="75000"/>
                  </a:schemeClr>
                </a:solidFill>
              </a:rPr>
              <a:t>GIULIA: Wait, I’ll get another one.</a:t>
            </a:r>
            <a:endParaRPr lang="it-IT" sz="1900" dirty="0">
              <a:solidFill>
                <a:schemeClr val="accent5">
                  <a:lumMod val="75000"/>
                </a:schemeClr>
              </a:solidFill>
            </a:endParaRPr>
          </a:p>
          <a:p>
            <a:pPr marL="0" indent="0">
              <a:lnSpc>
                <a:spcPct val="150000"/>
              </a:lnSpc>
              <a:buNone/>
            </a:pPr>
            <a:r>
              <a:rPr lang="en-GB" sz="1900" dirty="0">
                <a:solidFill>
                  <a:schemeClr val="accent5">
                    <a:lumMod val="75000"/>
                  </a:schemeClr>
                </a:solidFill>
              </a:rPr>
              <a:t>Giulia shows Alice that sterility has expired.</a:t>
            </a:r>
            <a:endParaRPr lang="it-IT" sz="1900" dirty="0">
              <a:solidFill>
                <a:schemeClr val="accent5">
                  <a:lumMod val="75000"/>
                </a:schemeClr>
              </a:solidFill>
            </a:endParaRPr>
          </a:p>
          <a:p>
            <a:pPr marL="0" indent="0">
              <a:lnSpc>
                <a:spcPct val="150000"/>
              </a:lnSpc>
              <a:buNone/>
            </a:pPr>
            <a:r>
              <a:rPr lang="en-GB" sz="1900" dirty="0">
                <a:solidFill>
                  <a:schemeClr val="accent5">
                    <a:lumMod val="75000"/>
                  </a:schemeClr>
                </a:solidFill>
              </a:rPr>
              <a:t>GIULIA: Here you are.</a:t>
            </a:r>
            <a:endParaRPr lang="it-IT" sz="1900" dirty="0">
              <a:solidFill>
                <a:schemeClr val="accent5">
                  <a:lumMod val="75000"/>
                </a:schemeClr>
              </a:solidFill>
            </a:endParaRPr>
          </a:p>
          <a:p>
            <a:pPr marL="0" indent="0">
              <a:lnSpc>
                <a:spcPct val="150000"/>
              </a:lnSpc>
              <a:buNone/>
            </a:pPr>
            <a:r>
              <a:rPr lang="en-GB" sz="1900" dirty="0">
                <a:solidFill>
                  <a:schemeClr val="accent5">
                    <a:lumMod val="75000"/>
                  </a:schemeClr>
                </a:solidFill>
              </a:rPr>
              <a:t>ELENA: The contraction is starting. </a:t>
            </a:r>
            <a:endParaRPr lang="it-IT" sz="1900" dirty="0">
              <a:solidFill>
                <a:schemeClr val="accent5">
                  <a:lumMod val="75000"/>
                </a:schemeClr>
              </a:solidFill>
            </a:endParaRPr>
          </a:p>
          <a:p>
            <a:pPr marL="0" indent="0">
              <a:lnSpc>
                <a:spcPct val="150000"/>
              </a:lnSpc>
              <a:buNone/>
            </a:pPr>
            <a:r>
              <a:rPr lang="en-GB" sz="1900" dirty="0">
                <a:solidFill>
                  <a:schemeClr val="accent5">
                    <a:lumMod val="75000"/>
                  </a:schemeClr>
                </a:solidFill>
              </a:rPr>
              <a:t>ANNA: Help her with her urge to push.</a:t>
            </a:r>
            <a:endParaRPr lang="it-IT" sz="1900" dirty="0">
              <a:solidFill>
                <a:schemeClr val="accent5">
                  <a:lumMod val="75000"/>
                </a:schemeClr>
              </a:solidFill>
            </a:endParaRPr>
          </a:p>
          <a:p>
            <a:pPr marL="0" indent="0">
              <a:lnSpc>
                <a:spcPct val="150000"/>
              </a:lnSpc>
              <a:buNone/>
            </a:pPr>
            <a:r>
              <a:rPr lang="en-GB" sz="1900" dirty="0">
                <a:solidFill>
                  <a:schemeClr val="accent5">
                    <a:lumMod val="75000"/>
                  </a:schemeClr>
                </a:solidFill>
              </a:rPr>
              <a:t>ELENA: Help me, I can’t stand it!! I’m dying!</a:t>
            </a:r>
            <a:endParaRPr lang="it-IT" sz="1900" dirty="0">
              <a:solidFill>
                <a:schemeClr val="accent5">
                  <a:lumMod val="75000"/>
                </a:schemeClr>
              </a:solidFill>
            </a:endParaRPr>
          </a:p>
          <a:p>
            <a:pPr marL="0" indent="0">
              <a:lnSpc>
                <a:spcPct val="150000"/>
              </a:lnSpc>
              <a:buNone/>
            </a:pPr>
            <a:r>
              <a:rPr lang="en-GB" sz="1900" dirty="0">
                <a:solidFill>
                  <a:schemeClr val="accent5">
                    <a:lumMod val="75000"/>
                  </a:schemeClr>
                </a:solidFill>
              </a:rPr>
              <a:t>ANNA: Don’t worry, you are doing well.</a:t>
            </a:r>
            <a:endParaRPr lang="it-IT" sz="1900" dirty="0">
              <a:solidFill>
                <a:schemeClr val="accent5">
                  <a:lumMod val="75000"/>
                </a:schemeClr>
              </a:solidFill>
            </a:endParaRPr>
          </a:p>
          <a:p>
            <a:endParaRPr lang="it-IT" dirty="0"/>
          </a:p>
        </p:txBody>
      </p:sp>
      <p:sp>
        <p:nvSpPr>
          <p:cNvPr id="4" name="Rettangolo 3"/>
          <p:cNvSpPr/>
          <p:nvPr/>
        </p:nvSpPr>
        <p:spPr>
          <a:xfrm>
            <a:off x="3048000" y="-7143125"/>
            <a:ext cx="6096000" cy="3416320"/>
          </a:xfrm>
          <a:prstGeom prst="rect">
            <a:avLst/>
          </a:prstGeom>
        </p:spPr>
        <p:txBody>
          <a:bodyPr>
            <a:spAutoFit/>
          </a:bodyPr>
          <a:lstStyle/>
          <a:p>
            <a:r>
              <a:rPr lang="en-GB" dirty="0"/>
              <a:t>ANNA: Giulia, could you please open another packet of sterile gauzes?  </a:t>
            </a:r>
            <a:endParaRPr lang="it-IT" dirty="0"/>
          </a:p>
          <a:p>
            <a:r>
              <a:rPr lang="en-GB" dirty="0"/>
              <a:t>GIULIA: Yes, straight away. </a:t>
            </a:r>
            <a:endParaRPr lang="it-IT" dirty="0"/>
          </a:p>
          <a:p>
            <a:r>
              <a:rPr lang="en-GB" dirty="0"/>
              <a:t>Giulia notices that it has expired.</a:t>
            </a:r>
            <a:endParaRPr lang="it-IT" dirty="0"/>
          </a:p>
          <a:p>
            <a:r>
              <a:rPr lang="en-GB" dirty="0"/>
              <a:t>GIULIA: Wait, I’ll get another one.</a:t>
            </a:r>
            <a:endParaRPr lang="it-IT" dirty="0"/>
          </a:p>
          <a:p>
            <a:r>
              <a:rPr lang="en-GB" dirty="0"/>
              <a:t>Giulia shows Alice that sterility has expired.</a:t>
            </a:r>
            <a:endParaRPr lang="it-IT" dirty="0"/>
          </a:p>
          <a:p>
            <a:r>
              <a:rPr lang="en-GB" dirty="0"/>
              <a:t>GIULIA: Here you are.</a:t>
            </a:r>
            <a:endParaRPr lang="it-IT" dirty="0"/>
          </a:p>
          <a:p>
            <a:r>
              <a:rPr lang="en-GB" dirty="0"/>
              <a:t>ELENA: The contraction is starting. </a:t>
            </a:r>
            <a:endParaRPr lang="it-IT" dirty="0"/>
          </a:p>
          <a:p>
            <a:r>
              <a:rPr lang="en-GB" dirty="0"/>
              <a:t>ANNA: Help her with her urge to push.</a:t>
            </a:r>
            <a:endParaRPr lang="it-IT" dirty="0"/>
          </a:p>
          <a:p>
            <a:r>
              <a:rPr lang="en-GB" dirty="0"/>
              <a:t>ELENA: Help me, I can’t stand it!! I’m dying!</a:t>
            </a:r>
            <a:endParaRPr lang="it-IT" dirty="0"/>
          </a:p>
          <a:p>
            <a:r>
              <a:rPr lang="en-GB" dirty="0"/>
              <a:t>ANNA: Don’t worry, you are doing well.</a:t>
            </a:r>
            <a:endParaRPr lang="it-IT" dirty="0"/>
          </a:p>
          <a:p>
            <a:endParaRPr lang="it-IT" dirty="0"/>
          </a:p>
        </p:txBody>
      </p:sp>
    </p:spTree>
    <p:extLst>
      <p:ext uri="{BB962C8B-B14F-4D97-AF65-F5344CB8AC3E}">
        <p14:creationId xmlns:p14="http://schemas.microsoft.com/office/powerpoint/2010/main" val="2162276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64627" y="1271752"/>
            <a:ext cx="10515600" cy="5262563"/>
          </a:xfrm>
        </p:spPr>
        <p:txBody>
          <a:bodyPr>
            <a:normAutofit/>
          </a:bodyPr>
          <a:lstStyle/>
          <a:p>
            <a:pPr marL="0" indent="0">
              <a:lnSpc>
                <a:spcPct val="150000"/>
              </a:lnSpc>
              <a:buNone/>
            </a:pPr>
            <a:r>
              <a:rPr lang="en-GB" sz="1800" dirty="0">
                <a:solidFill>
                  <a:schemeClr val="accent5">
                    <a:lumMod val="75000"/>
                  </a:schemeClr>
                </a:solidFill>
              </a:rPr>
              <a:t>Alice sees that the woman’s husband is pale.</a:t>
            </a:r>
            <a:endParaRPr lang="it-IT" sz="1800" dirty="0">
              <a:solidFill>
                <a:schemeClr val="accent5">
                  <a:lumMod val="75000"/>
                </a:schemeClr>
              </a:solidFill>
            </a:endParaRPr>
          </a:p>
          <a:p>
            <a:pPr marL="0" indent="0">
              <a:lnSpc>
                <a:spcPct val="150000"/>
              </a:lnSpc>
              <a:buNone/>
            </a:pPr>
            <a:r>
              <a:rPr lang="en-GB" sz="1800" dirty="0">
                <a:solidFill>
                  <a:schemeClr val="accent5">
                    <a:lumMod val="75000"/>
                  </a:schemeClr>
                </a:solidFill>
              </a:rPr>
              <a:t>ALICE: Mr. Rossi, Are you alright? Giulia help him!!</a:t>
            </a:r>
            <a:endParaRPr lang="it-IT" sz="1800" dirty="0">
              <a:solidFill>
                <a:schemeClr val="accent5">
                  <a:lumMod val="75000"/>
                </a:schemeClr>
              </a:solidFill>
            </a:endParaRPr>
          </a:p>
          <a:p>
            <a:pPr marL="0" indent="0">
              <a:lnSpc>
                <a:spcPct val="150000"/>
              </a:lnSpc>
              <a:buNone/>
            </a:pPr>
            <a:r>
              <a:rPr lang="en-GB" sz="1800" dirty="0">
                <a:solidFill>
                  <a:schemeClr val="accent5">
                    <a:lumMod val="75000"/>
                  </a:schemeClr>
                </a:solidFill>
              </a:rPr>
              <a:t>GIULIA asks Mr. Rossi: Are you alright Mr. Rossi?</a:t>
            </a:r>
            <a:endParaRPr lang="it-IT" sz="1800" dirty="0">
              <a:solidFill>
                <a:schemeClr val="accent5">
                  <a:lumMod val="75000"/>
                </a:schemeClr>
              </a:solidFill>
            </a:endParaRPr>
          </a:p>
          <a:p>
            <a:pPr marL="0" indent="0">
              <a:lnSpc>
                <a:spcPct val="150000"/>
              </a:lnSpc>
              <a:buNone/>
            </a:pPr>
            <a:r>
              <a:rPr lang="en-GB" sz="1800" dirty="0">
                <a:solidFill>
                  <a:schemeClr val="accent5">
                    <a:lumMod val="75000"/>
                  </a:schemeClr>
                </a:solidFill>
              </a:rPr>
              <a:t>Mr ROSSI: I am a little dizzy, but I’m ok. I can make it!!!</a:t>
            </a:r>
            <a:endParaRPr lang="it-IT" sz="1800" dirty="0">
              <a:solidFill>
                <a:schemeClr val="accent5">
                  <a:lumMod val="75000"/>
                </a:schemeClr>
              </a:solidFill>
            </a:endParaRPr>
          </a:p>
          <a:p>
            <a:pPr marL="0" indent="0">
              <a:lnSpc>
                <a:spcPct val="150000"/>
              </a:lnSpc>
              <a:buNone/>
            </a:pPr>
            <a:r>
              <a:rPr lang="en-GB" sz="1800" dirty="0">
                <a:solidFill>
                  <a:schemeClr val="accent5">
                    <a:lumMod val="75000"/>
                  </a:schemeClr>
                </a:solidFill>
              </a:rPr>
              <a:t>GIULIA to Mr. Rossi:  It’s better if we go out, even just for a few moments. Please follow me. </a:t>
            </a:r>
            <a:endParaRPr lang="it-IT" sz="1800" dirty="0">
              <a:solidFill>
                <a:schemeClr val="accent5">
                  <a:lumMod val="75000"/>
                </a:schemeClr>
              </a:solidFill>
            </a:endParaRPr>
          </a:p>
          <a:p>
            <a:pPr marL="0" indent="0">
              <a:lnSpc>
                <a:spcPct val="150000"/>
              </a:lnSpc>
              <a:buNone/>
            </a:pPr>
            <a:r>
              <a:rPr lang="en-GB" sz="1800" dirty="0">
                <a:solidFill>
                  <a:schemeClr val="accent5">
                    <a:lumMod val="75000"/>
                  </a:schemeClr>
                </a:solidFill>
              </a:rPr>
              <a:t>Giulia takes him by his arm, and accompanies him outside. Then only Giulia returns. </a:t>
            </a:r>
            <a:endParaRPr lang="it-IT" sz="1800" dirty="0">
              <a:solidFill>
                <a:schemeClr val="accent5">
                  <a:lumMod val="75000"/>
                </a:schemeClr>
              </a:solidFill>
            </a:endParaRPr>
          </a:p>
          <a:p>
            <a:pPr marL="0" indent="0">
              <a:lnSpc>
                <a:spcPct val="150000"/>
              </a:lnSpc>
              <a:buNone/>
            </a:pPr>
            <a:r>
              <a:rPr lang="en-GB" sz="1800" dirty="0">
                <a:solidFill>
                  <a:schemeClr val="accent5">
                    <a:lumMod val="75000"/>
                  </a:schemeClr>
                </a:solidFill>
              </a:rPr>
              <a:t>ELENA: Where did my husband go?</a:t>
            </a:r>
            <a:endParaRPr lang="it-IT" sz="1800" dirty="0">
              <a:solidFill>
                <a:schemeClr val="accent5">
                  <a:lumMod val="75000"/>
                </a:schemeClr>
              </a:solidFill>
            </a:endParaRPr>
          </a:p>
          <a:p>
            <a:pPr marL="0" indent="0">
              <a:lnSpc>
                <a:spcPct val="150000"/>
              </a:lnSpc>
              <a:buNone/>
            </a:pPr>
            <a:r>
              <a:rPr lang="en-GB" sz="1800" dirty="0">
                <a:solidFill>
                  <a:schemeClr val="accent5">
                    <a:lumMod val="75000"/>
                  </a:schemeClr>
                </a:solidFill>
              </a:rPr>
              <a:t>ALICE: He just went out for a moment to get some fresh air. Don’t worry, our colleague is with him.</a:t>
            </a:r>
            <a:endParaRPr lang="it-IT" sz="1800" dirty="0">
              <a:solidFill>
                <a:schemeClr val="accent5">
                  <a:lumMod val="75000"/>
                </a:schemeClr>
              </a:solidFill>
            </a:endParaRPr>
          </a:p>
        </p:txBody>
      </p:sp>
    </p:spTree>
    <p:extLst>
      <p:ext uri="{BB962C8B-B14F-4D97-AF65-F5344CB8AC3E}">
        <p14:creationId xmlns:p14="http://schemas.microsoft.com/office/powerpoint/2010/main" val="12536634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TotalTime>
  <Words>1240</Words>
  <Application>Microsoft Office PowerPoint</Application>
  <PresentationFormat>Widescreen</PresentationFormat>
  <Paragraphs>153</Paragraphs>
  <Slides>13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Calibri</vt:lpstr>
      <vt:lpstr>Calibri Light</vt:lpstr>
      <vt:lpstr>Cambria</vt:lpstr>
      <vt:lpstr>inherit</vt:lpstr>
      <vt:lpstr>MS Mincho</vt:lpstr>
      <vt:lpstr>Times New Roman</vt:lpstr>
      <vt:lpstr>Wingdings</vt:lpstr>
      <vt:lpstr>Tema di Office</vt:lpstr>
      <vt:lpstr>PowerPoint Presentation</vt:lpstr>
      <vt:lpstr>PowerPoint Presentation</vt:lpstr>
      <vt:lpstr>PowerPoint Presentation</vt:lpstr>
      <vt:lpstr>PowerPoint Presentation</vt:lpstr>
      <vt:lpstr>PowerPoint Presentation</vt:lpstr>
      <vt:lpstr>PowerPoint Presentation</vt:lpstr>
      <vt:lpstr>Scenarios</vt:lpstr>
      <vt:lpstr>PowerPoint Presentation</vt:lpstr>
      <vt:lpstr>PowerPoint Presentation</vt:lpstr>
      <vt:lpstr>PowerPoint Presentation</vt:lpstr>
      <vt:lpstr>PowerPoint Presentation</vt:lpstr>
      <vt:lpstr>SCENE 2</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Simav</dc:creator>
  <cp:lastModifiedBy>Alison Steven</cp:lastModifiedBy>
  <cp:revision>38</cp:revision>
  <cp:lastPrinted>2018-03-06T15:52:41Z</cp:lastPrinted>
  <dcterms:created xsi:type="dcterms:W3CDTF">2018-03-06T11:34:46Z</dcterms:created>
  <dcterms:modified xsi:type="dcterms:W3CDTF">2019-03-13T14:48:58Z</dcterms:modified>
</cp:coreProperties>
</file>